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9" r:id="rId4"/>
    <p:sldId id="260" r:id="rId5"/>
    <p:sldId id="264" r:id="rId6"/>
    <p:sldId id="261" r:id="rId7"/>
    <p:sldId id="287" r:id="rId8"/>
    <p:sldId id="286" r:id="rId9"/>
    <p:sldId id="281" r:id="rId10"/>
    <p:sldId id="265" r:id="rId11"/>
    <p:sldId id="289" r:id="rId12"/>
    <p:sldId id="285" r:id="rId13"/>
    <p:sldId id="280" r:id="rId14"/>
    <p:sldId id="283" r:id="rId15"/>
    <p:sldId id="288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58" r:id="rId30"/>
    <p:sldId id="291" r:id="rId31"/>
    <p:sldId id="284" r:id="rId32"/>
    <p:sldId id="290" r:id="rId33"/>
    <p:sldId id="305" r:id="rId34"/>
    <p:sldId id="306" r:id="rId35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4914" autoAdjust="0"/>
    <p:restoredTop sz="94660"/>
  </p:normalViewPr>
  <p:slideViewPr>
    <p:cSldViewPr>
      <p:cViewPr>
        <p:scale>
          <a:sx n="80" d="100"/>
          <a:sy n="80" d="100"/>
        </p:scale>
        <p:origin x="-12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wb282019\Documents\Russia\Econ%20Divers\Presentation\Temporal%20and%20sectoral%20volatility%20examp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08965658571961"/>
          <c:y val="4.2883428679178784E-2"/>
          <c:w val="0.83469512819906622"/>
          <c:h val="0.79469226254018566"/>
        </c:manualLayout>
      </c:layout>
      <c:areaChart>
        <c:grouping val="stacked"/>
        <c:varyColors val="0"/>
        <c:ser>
          <c:idx val="0"/>
          <c:order val="0"/>
          <c:tx>
            <c:strRef>
              <c:f>Sheet2!$D$2</c:f>
              <c:strCache>
                <c:ptCount val="1"/>
                <c:pt idx="0">
                  <c:v>Sector 3</c:v>
                </c:pt>
              </c:strCache>
            </c:strRef>
          </c:tx>
          <c:val>
            <c:numRef>
              <c:f>Sheet2!$D$3:$D$32</c:f>
              <c:numCache>
                <c:formatCode>General</c:formatCode>
                <c:ptCount val="30"/>
                <c:pt idx="0">
                  <c:v>10</c:v>
                </c:pt>
                <c:pt idx="1">
                  <c:v>10.247190908372081</c:v>
                </c:pt>
                <c:pt idx="2">
                  <c:v>10.310594712482176</c:v>
                </c:pt>
                <c:pt idx="3">
                  <c:v>8.6231158720465579</c:v>
                </c:pt>
                <c:pt idx="4">
                  <c:v>8.6859924251897027</c:v>
                </c:pt>
                <c:pt idx="5">
                  <c:v>8.8403423124888167</c:v>
                </c:pt>
                <c:pt idx="6">
                  <c:v>8.9573212815256529</c:v>
                </c:pt>
                <c:pt idx="7">
                  <c:v>8.6174815512098668</c:v>
                </c:pt>
                <c:pt idx="8">
                  <c:v>8.6528873069751508</c:v>
                </c:pt>
                <c:pt idx="9">
                  <c:v>8.7179304842385559</c:v>
                </c:pt>
                <c:pt idx="10">
                  <c:v>6.6301238362079271</c:v>
                </c:pt>
                <c:pt idx="11">
                  <c:v>6.528968959232194</c:v>
                </c:pt>
                <c:pt idx="12">
                  <c:v>6.5802885353237563</c:v>
                </c:pt>
                <c:pt idx="13">
                  <c:v>6.5356717368979336</c:v>
                </c:pt>
                <c:pt idx="14">
                  <c:v>6.2621591557028324</c:v>
                </c:pt>
                <c:pt idx="15">
                  <c:v>6.3497526954787133</c:v>
                </c:pt>
                <c:pt idx="16">
                  <c:v>6.3161556496947018</c:v>
                </c:pt>
                <c:pt idx="17">
                  <c:v>6.3672650946289888</c:v>
                </c:pt>
                <c:pt idx="18">
                  <c:v>5.8229106305685585</c:v>
                </c:pt>
                <c:pt idx="19">
                  <c:v>5.7993492988620172</c:v>
                </c:pt>
                <c:pt idx="20">
                  <c:v>9.7555132947812915</c:v>
                </c:pt>
                <c:pt idx="21">
                  <c:v>9.7833054796209122</c:v>
                </c:pt>
                <c:pt idx="22">
                  <c:v>8.8679322838304344</c:v>
                </c:pt>
                <c:pt idx="23">
                  <c:v>9.0289161456591032</c:v>
                </c:pt>
                <c:pt idx="24">
                  <c:v>9.0342810771853177</c:v>
                </c:pt>
                <c:pt idx="25">
                  <c:v>9.0342810771853177</c:v>
                </c:pt>
                <c:pt idx="26">
                  <c:v>9.1938693241859717</c:v>
                </c:pt>
                <c:pt idx="27">
                  <c:v>9.2560452075405557</c:v>
                </c:pt>
                <c:pt idx="28">
                  <c:v>9.5668693297412712</c:v>
                </c:pt>
                <c:pt idx="29">
                  <c:v>9.4498419857870992</c:v>
                </c:pt>
              </c:numCache>
            </c:numRef>
          </c:val>
        </c:ser>
        <c:ser>
          <c:idx val="1"/>
          <c:order val="1"/>
          <c:tx>
            <c:strRef>
              <c:f>Sheet2!$E$2</c:f>
              <c:strCache>
                <c:ptCount val="1"/>
                <c:pt idx="0">
                  <c:v>Sector 4</c:v>
                </c:pt>
              </c:strCache>
            </c:strRef>
          </c:tx>
          <c:val>
            <c:numRef>
              <c:f>Sheet2!$E$3:$E$32</c:f>
              <c:numCache>
                <c:formatCode>General</c:formatCode>
                <c:ptCount val="30"/>
                <c:pt idx="0">
                  <c:v>10</c:v>
                </c:pt>
                <c:pt idx="1">
                  <c:v>10.247190908372081</c:v>
                </c:pt>
                <c:pt idx="2">
                  <c:v>10.310594712482176</c:v>
                </c:pt>
                <c:pt idx="3">
                  <c:v>8.6231158720465579</c:v>
                </c:pt>
                <c:pt idx="4">
                  <c:v>8.6859924251897027</c:v>
                </c:pt>
                <c:pt idx="5">
                  <c:v>8.8403423124888167</c:v>
                </c:pt>
                <c:pt idx="6">
                  <c:v>8.9573212815256529</c:v>
                </c:pt>
                <c:pt idx="7">
                  <c:v>8.6174815512098668</c:v>
                </c:pt>
                <c:pt idx="8">
                  <c:v>8.6528873069751508</c:v>
                </c:pt>
                <c:pt idx="9">
                  <c:v>8.7179304842385559</c:v>
                </c:pt>
                <c:pt idx="10">
                  <c:v>6.6301238362079271</c:v>
                </c:pt>
                <c:pt idx="11">
                  <c:v>6.528968959232194</c:v>
                </c:pt>
                <c:pt idx="12">
                  <c:v>6.5802885353237563</c:v>
                </c:pt>
                <c:pt idx="13">
                  <c:v>6.5356717368979336</c:v>
                </c:pt>
                <c:pt idx="14">
                  <c:v>6.2621591557028324</c:v>
                </c:pt>
                <c:pt idx="15">
                  <c:v>6.3497526954787133</c:v>
                </c:pt>
                <c:pt idx="16">
                  <c:v>6.3161556496947018</c:v>
                </c:pt>
                <c:pt idx="17">
                  <c:v>6.3672650946289888</c:v>
                </c:pt>
                <c:pt idx="18">
                  <c:v>5.8229106305685585</c:v>
                </c:pt>
                <c:pt idx="19">
                  <c:v>5.7993492988620172</c:v>
                </c:pt>
                <c:pt idx="20">
                  <c:v>9.7555132947812915</c:v>
                </c:pt>
                <c:pt idx="21">
                  <c:v>9.7833054796209122</c:v>
                </c:pt>
                <c:pt idx="22">
                  <c:v>8.8679322838304344</c:v>
                </c:pt>
                <c:pt idx="23">
                  <c:v>9.0289161456591032</c:v>
                </c:pt>
                <c:pt idx="24">
                  <c:v>9.0342810771853177</c:v>
                </c:pt>
                <c:pt idx="25">
                  <c:v>9.0342810771853177</c:v>
                </c:pt>
                <c:pt idx="26">
                  <c:v>9.1938693241859717</c:v>
                </c:pt>
                <c:pt idx="27">
                  <c:v>9.2560452075405557</c:v>
                </c:pt>
                <c:pt idx="28">
                  <c:v>9.5668693297412712</c:v>
                </c:pt>
                <c:pt idx="29">
                  <c:v>9.4498419857870992</c:v>
                </c:pt>
              </c:numCache>
            </c:numRef>
          </c:val>
        </c:ser>
        <c:ser>
          <c:idx val="2"/>
          <c:order val="2"/>
          <c:tx>
            <c:strRef>
              <c:f>Sheet2!$F$2</c:f>
              <c:strCache>
                <c:ptCount val="1"/>
                <c:pt idx="0">
                  <c:v>Sector 5</c:v>
                </c:pt>
              </c:strCache>
            </c:strRef>
          </c:tx>
          <c:val>
            <c:numRef>
              <c:f>Sheet2!$F$3:$F$32</c:f>
              <c:numCache>
                <c:formatCode>General</c:formatCode>
                <c:ptCount val="30"/>
                <c:pt idx="0">
                  <c:v>10</c:v>
                </c:pt>
                <c:pt idx="1">
                  <c:v>10.247190908372081</c:v>
                </c:pt>
                <c:pt idx="2">
                  <c:v>10.310594712482176</c:v>
                </c:pt>
                <c:pt idx="3">
                  <c:v>8.6231158720465579</c:v>
                </c:pt>
                <c:pt idx="4">
                  <c:v>8.6859924251897027</c:v>
                </c:pt>
                <c:pt idx="5">
                  <c:v>8.8403423124888167</c:v>
                </c:pt>
                <c:pt idx="6">
                  <c:v>8.9573212815256529</c:v>
                </c:pt>
                <c:pt idx="7">
                  <c:v>8.6174815512098668</c:v>
                </c:pt>
                <c:pt idx="8">
                  <c:v>8.6528873069751508</c:v>
                </c:pt>
                <c:pt idx="9">
                  <c:v>8.7179304842385559</c:v>
                </c:pt>
                <c:pt idx="10">
                  <c:v>6.6301238362079271</c:v>
                </c:pt>
                <c:pt idx="11">
                  <c:v>6.528968959232194</c:v>
                </c:pt>
                <c:pt idx="12">
                  <c:v>6.5802885353237563</c:v>
                </c:pt>
                <c:pt idx="13">
                  <c:v>6.5356717368979336</c:v>
                </c:pt>
                <c:pt idx="14">
                  <c:v>6.2621591557028324</c:v>
                </c:pt>
                <c:pt idx="15">
                  <c:v>6.3497526954787133</c:v>
                </c:pt>
                <c:pt idx="16">
                  <c:v>6.3161556496947018</c:v>
                </c:pt>
                <c:pt idx="17">
                  <c:v>6.3672650946289888</c:v>
                </c:pt>
                <c:pt idx="18">
                  <c:v>5.8229106305685585</c:v>
                </c:pt>
                <c:pt idx="19">
                  <c:v>5.7993492988620172</c:v>
                </c:pt>
                <c:pt idx="20">
                  <c:v>9.7555132947812915</c:v>
                </c:pt>
                <c:pt idx="21">
                  <c:v>9.7833054796209122</c:v>
                </c:pt>
                <c:pt idx="22">
                  <c:v>8.8679322838304344</c:v>
                </c:pt>
                <c:pt idx="23">
                  <c:v>9.0289161456591032</c:v>
                </c:pt>
                <c:pt idx="24">
                  <c:v>9.0342810771853177</c:v>
                </c:pt>
                <c:pt idx="25">
                  <c:v>9.0342810771853177</c:v>
                </c:pt>
                <c:pt idx="26">
                  <c:v>9.1938693241859717</c:v>
                </c:pt>
                <c:pt idx="27">
                  <c:v>9.2560452075405557</c:v>
                </c:pt>
                <c:pt idx="28">
                  <c:v>9.5668693297412712</c:v>
                </c:pt>
                <c:pt idx="29">
                  <c:v>9.4498419857870992</c:v>
                </c:pt>
              </c:numCache>
            </c:numRef>
          </c:val>
        </c:ser>
        <c:ser>
          <c:idx val="3"/>
          <c:order val="3"/>
          <c:tx>
            <c:strRef>
              <c:f>Sheet2!$G$2</c:f>
              <c:strCache>
                <c:ptCount val="1"/>
                <c:pt idx="0">
                  <c:v>Sector 6</c:v>
                </c:pt>
              </c:strCache>
            </c:strRef>
          </c:tx>
          <c:val>
            <c:numRef>
              <c:f>Sheet2!$G$3:$G$32</c:f>
              <c:numCache>
                <c:formatCode>General</c:formatCode>
                <c:ptCount val="30"/>
                <c:pt idx="0">
                  <c:v>10</c:v>
                </c:pt>
                <c:pt idx="1">
                  <c:v>10.247190908372081</c:v>
                </c:pt>
                <c:pt idx="2">
                  <c:v>10.310594712482176</c:v>
                </c:pt>
                <c:pt idx="3">
                  <c:v>8.6231158720465579</c:v>
                </c:pt>
                <c:pt idx="4">
                  <c:v>8.6859924251897027</c:v>
                </c:pt>
                <c:pt idx="5">
                  <c:v>8.8403423124888167</c:v>
                </c:pt>
                <c:pt idx="6">
                  <c:v>8.9573212815256529</c:v>
                </c:pt>
                <c:pt idx="7">
                  <c:v>8.6174815512098668</c:v>
                </c:pt>
                <c:pt idx="8">
                  <c:v>8.6528873069751508</c:v>
                </c:pt>
                <c:pt idx="9">
                  <c:v>8.7179304842385559</c:v>
                </c:pt>
                <c:pt idx="10">
                  <c:v>6.6301238362079271</c:v>
                </c:pt>
                <c:pt idx="11">
                  <c:v>6.528968959232194</c:v>
                </c:pt>
                <c:pt idx="12">
                  <c:v>6.5802885353237563</c:v>
                </c:pt>
                <c:pt idx="13">
                  <c:v>6.5356717368979336</c:v>
                </c:pt>
                <c:pt idx="14">
                  <c:v>6.2621591557028324</c:v>
                </c:pt>
                <c:pt idx="15">
                  <c:v>6.3497526954787133</c:v>
                </c:pt>
                <c:pt idx="16">
                  <c:v>6.3161556496947018</c:v>
                </c:pt>
                <c:pt idx="17">
                  <c:v>6.3672650946289888</c:v>
                </c:pt>
                <c:pt idx="18">
                  <c:v>5.8229106305685585</c:v>
                </c:pt>
                <c:pt idx="19">
                  <c:v>5.7993492988620172</c:v>
                </c:pt>
                <c:pt idx="20">
                  <c:v>9.7555132947812915</c:v>
                </c:pt>
                <c:pt idx="21">
                  <c:v>9.7833054796209122</c:v>
                </c:pt>
                <c:pt idx="22">
                  <c:v>8.8679322838304344</c:v>
                </c:pt>
                <c:pt idx="23">
                  <c:v>9.0289161456591032</c:v>
                </c:pt>
                <c:pt idx="24">
                  <c:v>9.0342810771853177</c:v>
                </c:pt>
                <c:pt idx="25">
                  <c:v>9.0342810771853177</c:v>
                </c:pt>
                <c:pt idx="26">
                  <c:v>9.1938693241859717</c:v>
                </c:pt>
                <c:pt idx="27">
                  <c:v>9.2560452075405557</c:v>
                </c:pt>
                <c:pt idx="28">
                  <c:v>9.5668693297412712</c:v>
                </c:pt>
                <c:pt idx="29">
                  <c:v>9.4498419857870992</c:v>
                </c:pt>
              </c:numCache>
            </c:numRef>
          </c:val>
        </c:ser>
        <c:ser>
          <c:idx val="4"/>
          <c:order val="4"/>
          <c:tx>
            <c:strRef>
              <c:f>Sheet2!$H$2</c:f>
              <c:strCache>
                <c:ptCount val="1"/>
                <c:pt idx="0">
                  <c:v>Sector 7</c:v>
                </c:pt>
              </c:strCache>
            </c:strRef>
          </c:tx>
          <c:val>
            <c:numRef>
              <c:f>Sheet2!$H$3:$H$32</c:f>
              <c:numCache>
                <c:formatCode>General</c:formatCode>
                <c:ptCount val="30"/>
                <c:pt idx="0">
                  <c:v>10</c:v>
                </c:pt>
                <c:pt idx="1">
                  <c:v>10.247190908372081</c:v>
                </c:pt>
                <c:pt idx="2">
                  <c:v>10.310594712482176</c:v>
                </c:pt>
                <c:pt idx="3">
                  <c:v>8.6231158720465579</c:v>
                </c:pt>
                <c:pt idx="4">
                  <c:v>8.6859924251897027</c:v>
                </c:pt>
                <c:pt idx="5">
                  <c:v>8.8403423124888167</c:v>
                </c:pt>
                <c:pt idx="6">
                  <c:v>8.9573212815256529</c:v>
                </c:pt>
                <c:pt idx="7">
                  <c:v>8.6174815512098668</c:v>
                </c:pt>
                <c:pt idx="8">
                  <c:v>8.6528873069751508</c:v>
                </c:pt>
                <c:pt idx="9">
                  <c:v>8.7179304842385559</c:v>
                </c:pt>
                <c:pt idx="10">
                  <c:v>6.6301238362079271</c:v>
                </c:pt>
                <c:pt idx="11">
                  <c:v>6.528968959232194</c:v>
                </c:pt>
                <c:pt idx="12">
                  <c:v>6.5802885353237563</c:v>
                </c:pt>
                <c:pt idx="13">
                  <c:v>6.5356717368979336</c:v>
                </c:pt>
                <c:pt idx="14">
                  <c:v>6.2621591557028324</c:v>
                </c:pt>
                <c:pt idx="15">
                  <c:v>6.3497526954787133</c:v>
                </c:pt>
                <c:pt idx="16">
                  <c:v>6.3161556496947018</c:v>
                </c:pt>
                <c:pt idx="17">
                  <c:v>6.3672650946289888</c:v>
                </c:pt>
                <c:pt idx="18">
                  <c:v>5.8229106305685585</c:v>
                </c:pt>
                <c:pt idx="19">
                  <c:v>5.7993492988620172</c:v>
                </c:pt>
                <c:pt idx="20">
                  <c:v>9.7555132947812915</c:v>
                </c:pt>
                <c:pt idx="21">
                  <c:v>9.7833054796209122</c:v>
                </c:pt>
                <c:pt idx="22">
                  <c:v>8.8679322838304344</c:v>
                </c:pt>
                <c:pt idx="23">
                  <c:v>9.0289161456591032</c:v>
                </c:pt>
                <c:pt idx="24">
                  <c:v>9.0342810771853177</c:v>
                </c:pt>
                <c:pt idx="25">
                  <c:v>9.0342810771853177</c:v>
                </c:pt>
                <c:pt idx="26">
                  <c:v>9.1938693241859717</c:v>
                </c:pt>
                <c:pt idx="27">
                  <c:v>9.2560452075405557</c:v>
                </c:pt>
                <c:pt idx="28">
                  <c:v>9.5668693297412712</c:v>
                </c:pt>
                <c:pt idx="29">
                  <c:v>9.4498419857870992</c:v>
                </c:pt>
              </c:numCache>
            </c:numRef>
          </c:val>
        </c:ser>
        <c:ser>
          <c:idx val="5"/>
          <c:order val="5"/>
          <c:tx>
            <c:strRef>
              <c:f>Sheet2!$I$2</c:f>
              <c:strCache>
                <c:ptCount val="1"/>
                <c:pt idx="0">
                  <c:v>Sector 8</c:v>
                </c:pt>
              </c:strCache>
            </c:strRef>
          </c:tx>
          <c:val>
            <c:numRef>
              <c:f>Sheet2!$I$3:$I$32</c:f>
              <c:numCache>
                <c:formatCode>General</c:formatCode>
                <c:ptCount val="30"/>
                <c:pt idx="0">
                  <c:v>10</c:v>
                </c:pt>
                <c:pt idx="1">
                  <c:v>10.247190908372081</c:v>
                </c:pt>
                <c:pt idx="2">
                  <c:v>10.310594712482176</c:v>
                </c:pt>
                <c:pt idx="3">
                  <c:v>8.6231158720465579</c:v>
                </c:pt>
                <c:pt idx="4">
                  <c:v>8.6859924251897027</c:v>
                </c:pt>
                <c:pt idx="5">
                  <c:v>8.8403423124888167</c:v>
                </c:pt>
                <c:pt idx="6">
                  <c:v>8.9573212815256529</c:v>
                </c:pt>
                <c:pt idx="7">
                  <c:v>8.6174815512098668</c:v>
                </c:pt>
                <c:pt idx="8">
                  <c:v>8.6528873069751508</c:v>
                </c:pt>
                <c:pt idx="9">
                  <c:v>8.7179304842385559</c:v>
                </c:pt>
                <c:pt idx="10">
                  <c:v>6.6301238362079271</c:v>
                </c:pt>
                <c:pt idx="11">
                  <c:v>6.528968959232194</c:v>
                </c:pt>
                <c:pt idx="12">
                  <c:v>6.5802885353237563</c:v>
                </c:pt>
                <c:pt idx="13">
                  <c:v>6.5356717368979336</c:v>
                </c:pt>
                <c:pt idx="14">
                  <c:v>6.2621591557028324</c:v>
                </c:pt>
                <c:pt idx="15">
                  <c:v>6.3497526954787133</c:v>
                </c:pt>
                <c:pt idx="16">
                  <c:v>6.3161556496947018</c:v>
                </c:pt>
                <c:pt idx="17">
                  <c:v>6.3672650946289888</c:v>
                </c:pt>
                <c:pt idx="18">
                  <c:v>5.8229106305685585</c:v>
                </c:pt>
                <c:pt idx="19">
                  <c:v>5.7993492988620172</c:v>
                </c:pt>
                <c:pt idx="20">
                  <c:v>9.7555132947812915</c:v>
                </c:pt>
                <c:pt idx="21">
                  <c:v>9.7833054796209122</c:v>
                </c:pt>
                <c:pt idx="22">
                  <c:v>8.8679322838304344</c:v>
                </c:pt>
                <c:pt idx="23">
                  <c:v>9.0289161456591032</c:v>
                </c:pt>
                <c:pt idx="24">
                  <c:v>9.0342810771853177</c:v>
                </c:pt>
                <c:pt idx="25">
                  <c:v>9.0342810771853177</c:v>
                </c:pt>
                <c:pt idx="26">
                  <c:v>9.1938693241859717</c:v>
                </c:pt>
                <c:pt idx="27">
                  <c:v>9.2560452075405557</c:v>
                </c:pt>
                <c:pt idx="28">
                  <c:v>9.5668693297412712</c:v>
                </c:pt>
                <c:pt idx="29">
                  <c:v>9.4498419857870992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559872"/>
        <c:axId val="224561408"/>
      </c:areaChart>
      <c:catAx>
        <c:axId val="224559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2456140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24561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455987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08965658571961"/>
          <c:y val="4.2883428679178721E-2"/>
          <c:w val="0.83469512819906622"/>
          <c:h val="0.79469226254018566"/>
        </c:manualLayout>
      </c:layout>
      <c:areaChart>
        <c:grouping val="stack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Sector 3</c:v>
                </c:pt>
              </c:strCache>
            </c:strRef>
          </c:tx>
          <c:val>
            <c:numRef>
              <c:f>Sheet1!$D$3:$D$32</c:f>
              <c:numCache>
                <c:formatCode>General</c:formatCode>
                <c:ptCount val="30"/>
                <c:pt idx="0">
                  <c:v>10</c:v>
                </c:pt>
                <c:pt idx="1">
                  <c:v>10.492819138398024</c:v>
                </c:pt>
                <c:pt idx="2">
                  <c:v>10.620192864653269</c:v>
                </c:pt>
                <c:pt idx="3">
                  <c:v>10.765003742243831</c:v>
                </c:pt>
                <c:pt idx="4">
                  <c:v>10.961536649757674</c:v>
                </c:pt>
                <c:pt idx="5">
                  <c:v>11.20689553572215</c:v>
                </c:pt>
                <c:pt idx="6">
                  <c:v>11.617424737422922</c:v>
                </c:pt>
                <c:pt idx="7">
                  <c:v>11.767026149644769</c:v>
                </c:pt>
                <c:pt idx="8">
                  <c:v>12.214226172596796</c:v>
                </c:pt>
                <c:pt idx="9">
                  <c:v>12.45693405407113</c:v>
                </c:pt>
                <c:pt idx="10">
                  <c:v>12.611663747215211</c:v>
                </c:pt>
                <c:pt idx="11">
                  <c:v>12.99365446909767</c:v>
                </c:pt>
                <c:pt idx="12">
                  <c:v>13.146781209269102</c:v>
                </c:pt>
                <c:pt idx="13">
                  <c:v>13.392115024372155</c:v>
                </c:pt>
                <c:pt idx="14">
                  <c:v>13.932409035721181</c:v>
                </c:pt>
                <c:pt idx="15">
                  <c:v>14.287095870995373</c:v>
                </c:pt>
                <c:pt idx="16">
                  <c:v>14.354587272577742</c:v>
                </c:pt>
                <c:pt idx="17">
                  <c:v>14.628646888735423</c:v>
                </c:pt>
                <c:pt idx="18">
                  <c:v>15.051211149897961</c:v>
                </c:pt>
                <c:pt idx="19">
                  <c:v>15.20183580504284</c:v>
                </c:pt>
                <c:pt idx="20">
                  <c:v>15.315619770220804</c:v>
                </c:pt>
                <c:pt idx="21">
                  <c:v>15.605152366366926</c:v>
                </c:pt>
                <c:pt idx="22">
                  <c:v>16.087061773409321</c:v>
                </c:pt>
                <c:pt idx="23">
                  <c:v>16.243860753650043</c:v>
                </c:pt>
                <c:pt idx="24">
                  <c:v>16.725361680515022</c:v>
                </c:pt>
                <c:pt idx="25">
                  <c:v>17.20499597918263</c:v>
                </c:pt>
                <c:pt idx="26">
                  <c:v>17.702878209920289</c:v>
                </c:pt>
                <c:pt idx="27">
                  <c:v>18.021087365267693</c:v>
                </c:pt>
                <c:pt idx="28">
                  <c:v>18.525819795500929</c:v>
                </c:pt>
                <c:pt idx="29">
                  <c:v>19.215812398323543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Sector 4</c:v>
                </c:pt>
              </c:strCache>
            </c:strRef>
          </c:tx>
          <c:val>
            <c:numRef>
              <c:f>Sheet1!$E$3:$E$32</c:f>
              <c:numCache>
                <c:formatCode>General</c:formatCode>
                <c:ptCount val="30"/>
                <c:pt idx="0">
                  <c:v>10</c:v>
                </c:pt>
                <c:pt idx="1">
                  <c:v>10.45232791463352</c:v>
                </c:pt>
                <c:pt idx="2">
                  <c:v>10.504968617852468</c:v>
                </c:pt>
                <c:pt idx="3">
                  <c:v>10.859372849219364</c:v>
                </c:pt>
                <c:pt idx="4">
                  <c:v>10.890984475134347</c:v>
                </c:pt>
                <c:pt idx="5">
                  <c:v>11.395714373443537</c:v>
                </c:pt>
                <c:pt idx="6">
                  <c:v>11.586345479135202</c:v>
                </c:pt>
                <c:pt idx="7">
                  <c:v>11.827602609467817</c:v>
                </c:pt>
                <c:pt idx="8">
                  <c:v>12.035510342937044</c:v>
                </c:pt>
                <c:pt idx="9">
                  <c:v>12.631238068780126</c:v>
                </c:pt>
                <c:pt idx="10">
                  <c:v>12.965693000889816</c:v>
                </c:pt>
                <c:pt idx="11">
                  <c:v>13.008671394155153</c:v>
                </c:pt>
                <c:pt idx="12">
                  <c:v>13.537016309654851</c:v>
                </c:pt>
                <c:pt idx="13">
                  <c:v>13.79988789367845</c:v>
                </c:pt>
                <c:pt idx="14">
                  <c:v>14.177564405268306</c:v>
                </c:pt>
                <c:pt idx="15">
                  <c:v>14.836472600881924</c:v>
                </c:pt>
                <c:pt idx="16">
                  <c:v>15.463716648074829</c:v>
                </c:pt>
                <c:pt idx="17">
                  <c:v>15.888584665710829</c:v>
                </c:pt>
                <c:pt idx="18">
                  <c:v>16.476524063563009</c:v>
                </c:pt>
                <c:pt idx="19">
                  <c:v>17.158011211483444</c:v>
                </c:pt>
                <c:pt idx="20">
                  <c:v>17.225759638073658</c:v>
                </c:pt>
                <c:pt idx="21">
                  <c:v>17.67630461147969</c:v>
                </c:pt>
                <c:pt idx="22">
                  <c:v>18.280425681144642</c:v>
                </c:pt>
                <c:pt idx="23">
                  <c:v>18.875297841113589</c:v>
                </c:pt>
                <c:pt idx="24">
                  <c:v>19.21626877347234</c:v>
                </c:pt>
                <c:pt idx="25">
                  <c:v>19.818155630114529</c:v>
                </c:pt>
                <c:pt idx="26">
                  <c:v>20.42959272700406</c:v>
                </c:pt>
                <c:pt idx="27">
                  <c:v>21.357407745758035</c:v>
                </c:pt>
                <c:pt idx="28">
                  <c:v>22.03598469279779</c:v>
                </c:pt>
                <c:pt idx="29">
                  <c:v>22.197551876642521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Sector 5</c:v>
                </c:pt>
              </c:strCache>
            </c:strRef>
          </c:tx>
          <c:val>
            <c:numRef>
              <c:f>Sheet1!$F$3:$F$32</c:f>
              <c:numCache>
                <c:formatCode>General</c:formatCode>
                <c:ptCount val="30"/>
                <c:pt idx="0">
                  <c:v>10</c:v>
                </c:pt>
                <c:pt idx="1">
                  <c:v>10.413641440420635</c:v>
                </c:pt>
                <c:pt idx="2">
                  <c:v>10.475629287156108</c:v>
                </c:pt>
                <c:pt idx="3">
                  <c:v>10.79748678845535</c:v>
                </c:pt>
                <c:pt idx="4">
                  <c:v>10.944944773660881</c:v>
                </c:pt>
                <c:pt idx="5">
                  <c:v>11.350192299311185</c:v>
                </c:pt>
                <c:pt idx="6">
                  <c:v>11.802244104043726</c:v>
                </c:pt>
                <c:pt idx="7">
                  <c:v>12.123721534988666</c:v>
                </c:pt>
                <c:pt idx="8">
                  <c:v>12.321147509366041</c:v>
                </c:pt>
                <c:pt idx="9">
                  <c:v>12.588499669283006</c:v>
                </c:pt>
                <c:pt idx="10">
                  <c:v>12.715638678416306</c:v>
                </c:pt>
                <c:pt idx="11">
                  <c:v>13.323782773342774</c:v>
                </c:pt>
                <c:pt idx="12">
                  <c:v>13.617339105100649</c:v>
                </c:pt>
                <c:pt idx="13">
                  <c:v>14.109105345133953</c:v>
                </c:pt>
                <c:pt idx="14">
                  <c:v>14.793120103469231</c:v>
                </c:pt>
                <c:pt idx="15">
                  <c:v>14.904487961005016</c:v>
                </c:pt>
                <c:pt idx="16">
                  <c:v>14.948785250294101</c:v>
                </c:pt>
                <c:pt idx="17">
                  <c:v>15.206343185208498</c:v>
                </c:pt>
                <c:pt idx="18">
                  <c:v>15.396843375087418</c:v>
                </c:pt>
                <c:pt idx="19">
                  <c:v>16.014060174596295</c:v>
                </c:pt>
                <c:pt idx="20">
                  <c:v>16.545320309782642</c:v>
                </c:pt>
                <c:pt idx="21">
                  <c:v>16.576618417017833</c:v>
                </c:pt>
                <c:pt idx="22">
                  <c:v>16.65553476871299</c:v>
                </c:pt>
                <c:pt idx="23">
                  <c:v>16.673127471987428</c:v>
                </c:pt>
                <c:pt idx="24">
                  <c:v>16.947053042003667</c:v>
                </c:pt>
                <c:pt idx="25">
                  <c:v>17.718894365124591</c:v>
                </c:pt>
                <c:pt idx="26">
                  <c:v>18.560745714691187</c:v>
                </c:pt>
                <c:pt idx="27">
                  <c:v>19.052464198014526</c:v>
                </c:pt>
                <c:pt idx="28">
                  <c:v>19.519814581431014</c:v>
                </c:pt>
                <c:pt idx="29">
                  <c:v>20.140169961038243</c:v>
                </c:pt>
              </c:numCache>
            </c:numRef>
          </c:val>
        </c:ser>
        <c:ser>
          <c:idx val="3"/>
          <c:order val="3"/>
          <c:tx>
            <c:strRef>
              <c:f>Sheet1!$G$2</c:f>
              <c:strCache>
                <c:ptCount val="1"/>
                <c:pt idx="0">
                  <c:v>Sector 6</c:v>
                </c:pt>
              </c:strCache>
            </c:strRef>
          </c:tx>
          <c:val>
            <c:numRef>
              <c:f>Sheet1!$G$3:$G$32</c:f>
              <c:numCache>
                <c:formatCode>General</c:formatCode>
                <c:ptCount val="30"/>
                <c:pt idx="0">
                  <c:v>10</c:v>
                </c:pt>
                <c:pt idx="1">
                  <c:v>8.7215839848804659</c:v>
                </c:pt>
                <c:pt idx="2">
                  <c:v>3.6672556512375212</c:v>
                </c:pt>
                <c:pt idx="3">
                  <c:v>2.9987893145031239</c:v>
                </c:pt>
                <c:pt idx="4">
                  <c:v>3.0181007098975652</c:v>
                </c:pt>
                <c:pt idx="5">
                  <c:v>3.3714463470054077</c:v>
                </c:pt>
                <c:pt idx="6">
                  <c:v>5.5743726731468985</c:v>
                </c:pt>
                <c:pt idx="7">
                  <c:v>4.5432392174548974</c:v>
                </c:pt>
                <c:pt idx="8">
                  <c:v>7.2238243766281887</c:v>
                </c:pt>
                <c:pt idx="9">
                  <c:v>9.4296863930313179</c:v>
                </c:pt>
                <c:pt idx="10">
                  <c:v>14.567043385860485</c:v>
                </c:pt>
                <c:pt idx="11">
                  <c:v>23.921032659695623</c:v>
                </c:pt>
                <c:pt idx="12">
                  <c:v>10.38828262184915</c:v>
                </c:pt>
                <c:pt idx="13">
                  <c:v>13.566984319961339</c:v>
                </c:pt>
                <c:pt idx="14">
                  <c:v>21.142925207022433</c:v>
                </c:pt>
                <c:pt idx="15">
                  <c:v>18.398707179448618</c:v>
                </c:pt>
                <c:pt idx="16">
                  <c:v>14.22496753526551</c:v>
                </c:pt>
                <c:pt idx="17">
                  <c:v>19.364978308159738</c:v>
                </c:pt>
                <c:pt idx="18">
                  <c:v>16.369017694986177</c:v>
                </c:pt>
                <c:pt idx="19">
                  <c:v>21.705800691915528</c:v>
                </c:pt>
                <c:pt idx="20">
                  <c:v>13.034122829683373</c:v>
                </c:pt>
                <c:pt idx="21">
                  <c:v>16.754200893446264</c:v>
                </c:pt>
                <c:pt idx="22">
                  <c:v>18.888807406985681</c:v>
                </c:pt>
                <c:pt idx="23">
                  <c:v>19.527015609652995</c:v>
                </c:pt>
                <c:pt idx="24">
                  <c:v>11.611312137755517</c:v>
                </c:pt>
                <c:pt idx="25">
                  <c:v>15.407444289619923</c:v>
                </c:pt>
                <c:pt idx="26">
                  <c:v>19.983807064074892</c:v>
                </c:pt>
                <c:pt idx="27">
                  <c:v>12.798633739470347</c:v>
                </c:pt>
                <c:pt idx="28">
                  <c:v>15.948127512892761</c:v>
                </c:pt>
                <c:pt idx="29">
                  <c:v>8.7975641192194942</c:v>
                </c:pt>
              </c:numCache>
            </c:numRef>
          </c:val>
        </c:ser>
        <c:ser>
          <c:idx val="4"/>
          <c:order val="4"/>
          <c:tx>
            <c:strRef>
              <c:f>Sheet1!$H$2</c:f>
              <c:strCache>
                <c:ptCount val="1"/>
                <c:pt idx="0">
                  <c:v>Sector 7</c:v>
                </c:pt>
              </c:strCache>
            </c:strRef>
          </c:tx>
          <c:val>
            <c:numRef>
              <c:f>Sheet1!$H$3:$H$32</c:f>
              <c:numCache>
                <c:formatCode>General</c:formatCode>
                <c:ptCount val="30"/>
                <c:pt idx="0">
                  <c:v>10</c:v>
                </c:pt>
                <c:pt idx="1">
                  <c:v>9.1225140753152569</c:v>
                </c:pt>
                <c:pt idx="2">
                  <c:v>12.284291343761268</c:v>
                </c:pt>
                <c:pt idx="3">
                  <c:v>21.227442369857329</c:v>
                </c:pt>
                <c:pt idx="4">
                  <c:v>11.04434428968832</c:v>
                </c:pt>
                <c:pt idx="5">
                  <c:v>13.068082622572003</c:v>
                </c:pt>
                <c:pt idx="6">
                  <c:v>4.4960846591036212</c:v>
                </c:pt>
                <c:pt idx="7">
                  <c:v>5.9053249459634793</c:v>
                </c:pt>
                <c:pt idx="8">
                  <c:v>6.2892137814342188</c:v>
                </c:pt>
                <c:pt idx="9">
                  <c:v>10.872353808735459</c:v>
                </c:pt>
                <c:pt idx="10">
                  <c:v>5.0324461482979865</c:v>
                </c:pt>
                <c:pt idx="11">
                  <c:v>5.8676926411194845</c:v>
                </c:pt>
                <c:pt idx="12">
                  <c:v>2.8478711269544488</c:v>
                </c:pt>
                <c:pt idx="13">
                  <c:v>4.7584633088095813</c:v>
                </c:pt>
                <c:pt idx="14">
                  <c:v>3.6078377409909006</c:v>
                </c:pt>
                <c:pt idx="15">
                  <c:v>3.8726026024770968</c:v>
                </c:pt>
                <c:pt idx="16">
                  <c:v>3.1520540045784444</c:v>
                </c:pt>
                <c:pt idx="17">
                  <c:v>2.5372790642220009</c:v>
                </c:pt>
                <c:pt idx="18">
                  <c:v>2.6674323153305641</c:v>
                </c:pt>
                <c:pt idx="19">
                  <c:v>1.614684696468546</c:v>
                </c:pt>
                <c:pt idx="20">
                  <c:v>1.8846851517716647</c:v>
                </c:pt>
                <c:pt idx="21">
                  <c:v>1.7853323283136262</c:v>
                </c:pt>
                <c:pt idx="22">
                  <c:v>2.0482551645234</c:v>
                </c:pt>
                <c:pt idx="23">
                  <c:v>1.350259002547824</c:v>
                </c:pt>
                <c:pt idx="24">
                  <c:v>1.4752933263310029</c:v>
                </c:pt>
                <c:pt idx="25">
                  <c:v>2.0033876941022792</c:v>
                </c:pt>
                <c:pt idx="26">
                  <c:v>1.3407468891060761</c:v>
                </c:pt>
                <c:pt idx="27">
                  <c:v>1.2399891475283813</c:v>
                </c:pt>
                <c:pt idx="28">
                  <c:v>1.6191422033737402</c:v>
                </c:pt>
                <c:pt idx="29">
                  <c:v>1.9546384107371053</c:v>
                </c:pt>
              </c:numCache>
            </c:numRef>
          </c:val>
        </c:ser>
        <c:ser>
          <c:idx val="5"/>
          <c:order val="5"/>
          <c:tx>
            <c:strRef>
              <c:f>Sheet1!$I$2</c:f>
              <c:strCache>
                <c:ptCount val="1"/>
                <c:pt idx="0">
                  <c:v>Sector 8</c:v>
                </c:pt>
              </c:strCache>
            </c:strRef>
          </c:tx>
          <c:val>
            <c:numRef>
              <c:f>Sheet1!$I$3:$I$32</c:f>
              <c:numCache>
                <c:formatCode>General</c:formatCode>
                <c:ptCount val="30"/>
                <c:pt idx="0">
                  <c:v>10</c:v>
                </c:pt>
                <c:pt idx="1">
                  <c:v>10.760358345291703</c:v>
                </c:pt>
                <c:pt idx="2">
                  <c:v>15.160580951146146</c:v>
                </c:pt>
                <c:pt idx="3">
                  <c:v>19.838703888309645</c:v>
                </c:pt>
                <c:pt idx="4">
                  <c:v>23.543629240508679</c:v>
                </c:pt>
                <c:pt idx="5">
                  <c:v>35.790376054725563</c:v>
                </c:pt>
                <c:pt idx="6">
                  <c:v>48.001226882057345</c:v>
                </c:pt>
                <c:pt idx="7">
                  <c:v>25.652348629547475</c:v>
                </c:pt>
                <c:pt idx="8">
                  <c:v>43.153385913241394</c:v>
                </c:pt>
                <c:pt idx="9">
                  <c:v>73.891801740488418</c:v>
                </c:pt>
                <c:pt idx="10">
                  <c:v>59.600651600841999</c:v>
                </c:pt>
                <c:pt idx="11">
                  <c:v>79.947715259646728</c:v>
                </c:pt>
                <c:pt idx="12">
                  <c:v>66.061713966350595</c:v>
                </c:pt>
                <c:pt idx="13">
                  <c:v>104.9738978764905</c:v>
                </c:pt>
                <c:pt idx="14">
                  <c:v>63.998072889994511</c:v>
                </c:pt>
                <c:pt idx="15">
                  <c:v>50.360015739818529</c:v>
                </c:pt>
                <c:pt idx="16">
                  <c:v>25.659742875751757</c:v>
                </c:pt>
                <c:pt idx="17">
                  <c:v>20.761821093325892</c:v>
                </c:pt>
                <c:pt idx="18">
                  <c:v>11.765528781870756</c:v>
                </c:pt>
                <c:pt idx="19">
                  <c:v>15.738194009188236</c:v>
                </c:pt>
                <c:pt idx="20">
                  <c:v>23.133070382130306</c:v>
                </c:pt>
                <c:pt idx="21">
                  <c:v>34.436707803114828</c:v>
                </c:pt>
                <c:pt idx="22">
                  <c:v>33.156565151695354</c:v>
                </c:pt>
                <c:pt idx="23">
                  <c:v>30.635906231197836</c:v>
                </c:pt>
                <c:pt idx="24">
                  <c:v>21.863901140652466</c:v>
                </c:pt>
                <c:pt idx="25">
                  <c:v>23.97904175551259</c:v>
                </c:pt>
                <c:pt idx="26">
                  <c:v>21.517039754886778</c:v>
                </c:pt>
                <c:pt idx="27">
                  <c:v>30.839082032499796</c:v>
                </c:pt>
                <c:pt idx="28">
                  <c:v>28.350102014276917</c:v>
                </c:pt>
                <c:pt idx="29">
                  <c:v>31.231831204075508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673152"/>
        <c:axId val="224691328"/>
      </c:areaChart>
      <c:catAx>
        <c:axId val="224673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2469132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24691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467315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E55A7-6333-48F3-86D6-18ABEF379CB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E6DF85-30DA-4F48-A172-2F62E4EA88EC}">
      <dgm:prSet custT="1"/>
      <dgm:spPr/>
      <dgm:t>
        <a:bodyPr/>
        <a:lstStyle/>
        <a:p>
          <a:pPr rtl="0"/>
          <a:r>
            <a:rPr lang="ru-RU" sz="1800" b="1" dirty="0" smtClean="0"/>
            <a:t>        Модель экономического роста была сосредоточена на стимулировании спроса</a:t>
          </a:r>
          <a:r>
            <a:rPr lang="en-US" sz="1800" b="1" dirty="0" smtClean="0"/>
            <a:t>.</a:t>
          </a:r>
          <a:endParaRPr lang="en-US" sz="1800" b="1" dirty="0"/>
        </a:p>
      </dgm:t>
    </dgm:pt>
    <dgm:pt modelId="{49335F7C-EDB3-4401-B574-68B1A9116C07}" type="parTrans" cxnId="{A8D8713F-50D6-4DB9-AD61-845EAF468185}">
      <dgm:prSet/>
      <dgm:spPr/>
      <dgm:t>
        <a:bodyPr/>
        <a:lstStyle/>
        <a:p>
          <a:endParaRPr lang="en-US"/>
        </a:p>
      </dgm:t>
    </dgm:pt>
    <dgm:pt modelId="{9C5BB3A8-2B7D-455C-9DBA-D5DBCCB1694D}" type="sibTrans" cxnId="{A8D8713F-50D6-4DB9-AD61-845EAF468185}">
      <dgm:prSet/>
      <dgm:spPr/>
      <dgm:t>
        <a:bodyPr/>
        <a:lstStyle/>
        <a:p>
          <a:endParaRPr lang="en-US"/>
        </a:p>
      </dgm:t>
    </dgm:pt>
    <dgm:pt modelId="{9C5EFEA3-9884-49A6-9DEF-42CD69764E47}">
      <dgm:prSet custT="1"/>
      <dgm:spPr/>
      <dgm:t>
        <a:bodyPr/>
        <a:lstStyle/>
        <a:p>
          <a:pPr rtl="0"/>
          <a:r>
            <a:rPr lang="ru-RU" sz="1800" b="1" dirty="0" smtClean="0"/>
            <a:t>Структурные проблемы становятся основным фактором, ограничивающим экономический рост</a:t>
          </a:r>
          <a:r>
            <a:rPr lang="en-US" sz="1800" b="1" dirty="0" smtClean="0"/>
            <a:t>.</a:t>
          </a:r>
          <a:endParaRPr lang="en-US" sz="1800" b="1" dirty="0"/>
        </a:p>
      </dgm:t>
    </dgm:pt>
    <dgm:pt modelId="{8A9AF779-C8C4-4CEB-BD48-29C428D16DC7}" type="parTrans" cxnId="{2F1DE33D-88CC-43FF-9DFE-9B5EAD957991}">
      <dgm:prSet/>
      <dgm:spPr/>
      <dgm:t>
        <a:bodyPr/>
        <a:lstStyle/>
        <a:p>
          <a:endParaRPr lang="en-US"/>
        </a:p>
      </dgm:t>
    </dgm:pt>
    <dgm:pt modelId="{7D1B50D2-63BD-4AE0-AD43-149979CBA67B}" type="sibTrans" cxnId="{2F1DE33D-88CC-43FF-9DFE-9B5EAD957991}">
      <dgm:prSet/>
      <dgm:spPr/>
      <dgm:t>
        <a:bodyPr/>
        <a:lstStyle/>
        <a:p>
          <a:endParaRPr lang="en-US"/>
        </a:p>
      </dgm:t>
    </dgm:pt>
    <dgm:pt modelId="{CD0E2470-EFD8-4B80-B585-431765261C8D}">
      <dgm:prSet custT="1"/>
      <dgm:spPr/>
      <dgm:t>
        <a:bodyPr/>
        <a:lstStyle/>
        <a:p>
          <a:pPr rtl="0"/>
          <a:r>
            <a:rPr lang="ru-RU" sz="1800" b="1" dirty="0" smtClean="0"/>
            <a:t>Преодоление структурных проблем должно стать важным аспектом при разработке мер политики по повышению потенциала экономического роста России</a:t>
          </a:r>
          <a:r>
            <a:rPr lang="en-US" sz="1800" b="1" dirty="0" smtClean="0"/>
            <a:t>. </a:t>
          </a:r>
          <a:endParaRPr lang="en-US" sz="1800" b="1" dirty="0"/>
        </a:p>
      </dgm:t>
    </dgm:pt>
    <dgm:pt modelId="{3E0BA21F-7167-4E39-B6EA-50C2C888CC59}" type="parTrans" cxnId="{647F69EB-87CB-47A6-B070-AC97BAF3A7C6}">
      <dgm:prSet/>
      <dgm:spPr/>
      <dgm:t>
        <a:bodyPr/>
        <a:lstStyle/>
        <a:p>
          <a:endParaRPr lang="en-US"/>
        </a:p>
      </dgm:t>
    </dgm:pt>
    <dgm:pt modelId="{6461D63A-E9A1-42B0-A383-F1CFC9A3EEF1}" type="sibTrans" cxnId="{647F69EB-87CB-47A6-B070-AC97BAF3A7C6}">
      <dgm:prSet/>
      <dgm:spPr/>
      <dgm:t>
        <a:bodyPr/>
        <a:lstStyle/>
        <a:p>
          <a:endParaRPr lang="en-US"/>
        </a:p>
      </dgm:t>
    </dgm:pt>
    <dgm:pt modelId="{E772F6C5-A5D0-445D-A58A-BA65790E3903}" type="pres">
      <dgm:prSet presAssocID="{049E55A7-6333-48F3-86D6-18ABEF379CB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39AACF-3962-4F68-944F-E65D5A088123}" type="pres">
      <dgm:prSet presAssocID="{93E6DF85-30DA-4F48-A172-2F62E4EA88EC}" presName="composite" presStyleCnt="0"/>
      <dgm:spPr/>
    </dgm:pt>
    <dgm:pt modelId="{675EFAB7-D512-4AAE-9370-32BD17CC2E5A}" type="pres">
      <dgm:prSet presAssocID="{93E6DF85-30DA-4F48-A172-2F62E4EA88EC}" presName="imgShp" presStyleLbl="fgImgPlace1" presStyleIdx="0" presStyleCnt="3"/>
      <dgm:spPr/>
    </dgm:pt>
    <dgm:pt modelId="{F1EF81BE-143B-444E-A68D-FBB3C6D2AC4B}" type="pres">
      <dgm:prSet presAssocID="{93E6DF85-30DA-4F48-A172-2F62E4EA88EC}" presName="txShp" presStyleLbl="node1" presStyleIdx="0" presStyleCnt="3" custScaleX="115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7772B-3035-4B72-BC4C-01E6C5C66A55}" type="pres">
      <dgm:prSet presAssocID="{9C5BB3A8-2B7D-455C-9DBA-D5DBCCB1694D}" presName="spacing" presStyleCnt="0"/>
      <dgm:spPr/>
    </dgm:pt>
    <dgm:pt modelId="{02E90BD7-C395-4FCC-AA6A-D7D6BD48B93D}" type="pres">
      <dgm:prSet presAssocID="{9C5EFEA3-9884-49A6-9DEF-42CD69764E47}" presName="composite" presStyleCnt="0"/>
      <dgm:spPr/>
    </dgm:pt>
    <dgm:pt modelId="{30A94E5B-D6EF-4173-A66F-18C9D4514478}" type="pres">
      <dgm:prSet presAssocID="{9C5EFEA3-9884-49A6-9DEF-42CD69764E47}" presName="imgShp" presStyleLbl="fgImgPlace1" presStyleIdx="1" presStyleCnt="3"/>
      <dgm:spPr/>
    </dgm:pt>
    <dgm:pt modelId="{B4561655-6502-463D-80C1-F0A74BA6CA18}" type="pres">
      <dgm:prSet presAssocID="{9C5EFEA3-9884-49A6-9DEF-42CD69764E47}" presName="txShp" presStyleLbl="node1" presStyleIdx="1" presStyleCnt="3" custScaleX="113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BA84C-C58E-447A-8F46-2EC346F171AF}" type="pres">
      <dgm:prSet presAssocID="{7D1B50D2-63BD-4AE0-AD43-149979CBA67B}" presName="spacing" presStyleCnt="0"/>
      <dgm:spPr/>
    </dgm:pt>
    <dgm:pt modelId="{CCE8A8B6-CF07-479C-B1CC-4D4340CB5AD5}" type="pres">
      <dgm:prSet presAssocID="{CD0E2470-EFD8-4B80-B585-431765261C8D}" presName="composite" presStyleCnt="0"/>
      <dgm:spPr/>
    </dgm:pt>
    <dgm:pt modelId="{7AA99917-5F83-4995-9F7A-B0EE6BFC2039}" type="pres">
      <dgm:prSet presAssocID="{CD0E2470-EFD8-4B80-B585-431765261C8D}" presName="imgShp" presStyleLbl="fgImgPlace1" presStyleIdx="2" presStyleCnt="3" custLinFactNeighborX="-27214" custLinFactNeighborY="-26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FCABFE-167E-416B-9D0D-B16C76842798}" type="pres">
      <dgm:prSet presAssocID="{CD0E2470-EFD8-4B80-B585-431765261C8D}" presName="txShp" presStyleLbl="node1" presStyleIdx="2" presStyleCnt="3" custScaleX="117033" custLinFactNeighborX="-662" custLinFactNeighborY="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D8713F-50D6-4DB9-AD61-845EAF468185}" srcId="{049E55A7-6333-48F3-86D6-18ABEF379CBB}" destId="{93E6DF85-30DA-4F48-A172-2F62E4EA88EC}" srcOrd="0" destOrd="0" parTransId="{49335F7C-EDB3-4401-B574-68B1A9116C07}" sibTransId="{9C5BB3A8-2B7D-455C-9DBA-D5DBCCB1694D}"/>
    <dgm:cxn modelId="{769E1973-5520-47A6-A316-8030781402DA}" type="presOf" srcId="{049E55A7-6333-48F3-86D6-18ABEF379CBB}" destId="{E772F6C5-A5D0-445D-A58A-BA65790E3903}" srcOrd="0" destOrd="0" presId="urn:microsoft.com/office/officeart/2005/8/layout/vList3#1"/>
    <dgm:cxn modelId="{A82CDC07-05AC-40C4-B4AA-DE4A375DD1FA}" type="presOf" srcId="{CD0E2470-EFD8-4B80-B585-431765261C8D}" destId="{F2FCABFE-167E-416B-9D0D-B16C76842798}" srcOrd="0" destOrd="0" presId="urn:microsoft.com/office/officeart/2005/8/layout/vList3#1"/>
    <dgm:cxn modelId="{647F69EB-87CB-47A6-B070-AC97BAF3A7C6}" srcId="{049E55A7-6333-48F3-86D6-18ABEF379CBB}" destId="{CD0E2470-EFD8-4B80-B585-431765261C8D}" srcOrd="2" destOrd="0" parTransId="{3E0BA21F-7167-4E39-B6EA-50C2C888CC59}" sibTransId="{6461D63A-E9A1-42B0-A383-F1CFC9A3EEF1}"/>
    <dgm:cxn modelId="{2F1DE33D-88CC-43FF-9DFE-9B5EAD957991}" srcId="{049E55A7-6333-48F3-86D6-18ABEF379CBB}" destId="{9C5EFEA3-9884-49A6-9DEF-42CD69764E47}" srcOrd="1" destOrd="0" parTransId="{8A9AF779-C8C4-4CEB-BD48-29C428D16DC7}" sibTransId="{7D1B50D2-63BD-4AE0-AD43-149979CBA67B}"/>
    <dgm:cxn modelId="{71D91D56-E09A-4032-A5C7-EBF1FF68E8C8}" type="presOf" srcId="{9C5EFEA3-9884-49A6-9DEF-42CD69764E47}" destId="{B4561655-6502-463D-80C1-F0A74BA6CA18}" srcOrd="0" destOrd="0" presId="urn:microsoft.com/office/officeart/2005/8/layout/vList3#1"/>
    <dgm:cxn modelId="{AB111CBF-ACB5-459F-BE5A-14981BC2D335}" type="presOf" srcId="{93E6DF85-30DA-4F48-A172-2F62E4EA88EC}" destId="{F1EF81BE-143B-444E-A68D-FBB3C6D2AC4B}" srcOrd="0" destOrd="0" presId="urn:microsoft.com/office/officeart/2005/8/layout/vList3#1"/>
    <dgm:cxn modelId="{A19CCE3C-DD80-4046-9C22-E53A1150180A}" type="presParOf" srcId="{E772F6C5-A5D0-445D-A58A-BA65790E3903}" destId="{A039AACF-3962-4F68-944F-E65D5A088123}" srcOrd="0" destOrd="0" presId="urn:microsoft.com/office/officeart/2005/8/layout/vList3#1"/>
    <dgm:cxn modelId="{63343988-09FC-426F-B9EC-109C17C25701}" type="presParOf" srcId="{A039AACF-3962-4F68-944F-E65D5A088123}" destId="{675EFAB7-D512-4AAE-9370-32BD17CC2E5A}" srcOrd="0" destOrd="0" presId="urn:microsoft.com/office/officeart/2005/8/layout/vList3#1"/>
    <dgm:cxn modelId="{77121E58-154C-4173-9922-11AE576DE2C8}" type="presParOf" srcId="{A039AACF-3962-4F68-944F-E65D5A088123}" destId="{F1EF81BE-143B-444E-A68D-FBB3C6D2AC4B}" srcOrd="1" destOrd="0" presId="urn:microsoft.com/office/officeart/2005/8/layout/vList3#1"/>
    <dgm:cxn modelId="{ECAA403A-5F1A-4074-B49C-DD1655FC5FD1}" type="presParOf" srcId="{E772F6C5-A5D0-445D-A58A-BA65790E3903}" destId="{F737772B-3035-4B72-BC4C-01E6C5C66A55}" srcOrd="1" destOrd="0" presId="urn:microsoft.com/office/officeart/2005/8/layout/vList3#1"/>
    <dgm:cxn modelId="{6280E375-D675-4579-ADD0-9F7B2D02AC9D}" type="presParOf" srcId="{E772F6C5-A5D0-445D-A58A-BA65790E3903}" destId="{02E90BD7-C395-4FCC-AA6A-D7D6BD48B93D}" srcOrd="2" destOrd="0" presId="urn:microsoft.com/office/officeart/2005/8/layout/vList3#1"/>
    <dgm:cxn modelId="{6CD19DD0-E5FC-4E20-8426-12044008BF28}" type="presParOf" srcId="{02E90BD7-C395-4FCC-AA6A-D7D6BD48B93D}" destId="{30A94E5B-D6EF-4173-A66F-18C9D4514478}" srcOrd="0" destOrd="0" presId="urn:microsoft.com/office/officeart/2005/8/layout/vList3#1"/>
    <dgm:cxn modelId="{DAA160C9-88C4-4F30-B436-74335150E333}" type="presParOf" srcId="{02E90BD7-C395-4FCC-AA6A-D7D6BD48B93D}" destId="{B4561655-6502-463D-80C1-F0A74BA6CA18}" srcOrd="1" destOrd="0" presId="urn:microsoft.com/office/officeart/2005/8/layout/vList3#1"/>
    <dgm:cxn modelId="{E40F30ED-1ECB-4676-8899-98F6381142C5}" type="presParOf" srcId="{E772F6C5-A5D0-445D-A58A-BA65790E3903}" destId="{B39BA84C-C58E-447A-8F46-2EC346F171AF}" srcOrd="3" destOrd="0" presId="urn:microsoft.com/office/officeart/2005/8/layout/vList3#1"/>
    <dgm:cxn modelId="{CB588FBD-4E90-4C59-B16C-29651EBB8C78}" type="presParOf" srcId="{E772F6C5-A5D0-445D-A58A-BA65790E3903}" destId="{CCE8A8B6-CF07-479C-B1CC-4D4340CB5AD5}" srcOrd="4" destOrd="0" presId="urn:microsoft.com/office/officeart/2005/8/layout/vList3#1"/>
    <dgm:cxn modelId="{85131E17-A05F-49FD-B7A6-90068007FB54}" type="presParOf" srcId="{CCE8A8B6-CF07-479C-B1CC-4D4340CB5AD5}" destId="{7AA99917-5F83-4995-9F7A-B0EE6BFC2039}" srcOrd="0" destOrd="0" presId="urn:microsoft.com/office/officeart/2005/8/layout/vList3#1"/>
    <dgm:cxn modelId="{66B20A4B-695D-43C7-A19C-C8325E839299}" type="presParOf" srcId="{CCE8A8B6-CF07-479C-B1CC-4D4340CB5AD5}" destId="{F2FCABFE-167E-416B-9D0D-B16C7684279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34EDDA-82FD-4657-82A2-5167DA81AA1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AF9060-15AE-47AE-8C11-9BE7281E6C82}">
      <dgm:prSet custT="1"/>
      <dgm:spPr/>
      <dgm:t>
        <a:bodyPr/>
        <a:lstStyle/>
        <a:p>
          <a:pPr rtl="0"/>
          <a:r>
            <a:rPr lang="ru-RU" sz="1600" dirty="0" smtClean="0"/>
            <a:t>В России вероятность выхода с рынка более производительных предприятий ниже по сравнению с менее производительными – это хорошо</a:t>
          </a:r>
          <a:r>
            <a:rPr lang="en-US" sz="1600" dirty="0" smtClean="0"/>
            <a:t>. </a:t>
          </a:r>
          <a:endParaRPr lang="en-US" sz="1600" dirty="0"/>
        </a:p>
      </dgm:t>
    </dgm:pt>
    <dgm:pt modelId="{D7D9E8F8-3A03-426D-87A0-7CD42B7A0C9D}" type="parTrans" cxnId="{9D8851B9-65B7-404E-863A-858C799FDE3E}">
      <dgm:prSet/>
      <dgm:spPr/>
      <dgm:t>
        <a:bodyPr/>
        <a:lstStyle/>
        <a:p>
          <a:endParaRPr lang="en-US"/>
        </a:p>
      </dgm:t>
    </dgm:pt>
    <dgm:pt modelId="{6165D90F-E993-4812-B656-85C5E0A9861E}" type="sibTrans" cxnId="{9D8851B9-65B7-404E-863A-858C799FDE3E}">
      <dgm:prSet/>
      <dgm:spPr/>
      <dgm:t>
        <a:bodyPr/>
        <a:lstStyle/>
        <a:p>
          <a:endParaRPr lang="en-US"/>
        </a:p>
      </dgm:t>
    </dgm:pt>
    <dgm:pt modelId="{799F6939-3E0D-4A33-9B20-3C6913F35C31}">
      <dgm:prSet custT="1"/>
      <dgm:spPr/>
      <dgm:t>
        <a:bodyPr/>
        <a:lstStyle/>
        <a:p>
          <a:pPr rtl="0"/>
          <a:r>
            <a:rPr lang="ru-RU" sz="1600" dirty="0" smtClean="0"/>
            <a:t>В России вероятность выхода с рынка более старых предприятий ниже по сравнению с более новыми предприятиями – это не очень хорошо</a:t>
          </a:r>
          <a:r>
            <a:rPr lang="en-US" sz="1600" dirty="0" smtClean="0"/>
            <a:t>. </a:t>
          </a:r>
          <a:endParaRPr lang="en-US" sz="1600" dirty="0"/>
        </a:p>
      </dgm:t>
    </dgm:pt>
    <dgm:pt modelId="{BF78AD5F-A761-4EF5-B372-D5191507CFFB}" type="parTrans" cxnId="{651A7605-BFF7-4ACB-9DFC-1F0EFAFD5FB4}">
      <dgm:prSet/>
      <dgm:spPr/>
      <dgm:t>
        <a:bodyPr/>
        <a:lstStyle/>
        <a:p>
          <a:endParaRPr lang="en-US"/>
        </a:p>
      </dgm:t>
    </dgm:pt>
    <dgm:pt modelId="{9F29E60C-2089-465F-A2A9-715D32433CF9}" type="sibTrans" cxnId="{651A7605-BFF7-4ACB-9DFC-1F0EFAFD5FB4}">
      <dgm:prSet/>
      <dgm:spPr/>
      <dgm:t>
        <a:bodyPr/>
        <a:lstStyle/>
        <a:p>
          <a:endParaRPr lang="en-US"/>
        </a:p>
      </dgm:t>
    </dgm:pt>
    <dgm:pt modelId="{C4B4186C-5C2B-4C7E-9889-64AC365036C8}">
      <dgm:prSet custT="1"/>
      <dgm:spPr/>
      <dgm:t>
        <a:bodyPr/>
        <a:lstStyle/>
        <a:p>
          <a:pPr rtl="0"/>
          <a:r>
            <a:rPr lang="ru-RU" sz="1600" dirty="0" smtClean="0"/>
            <a:t>В России в отраслях с меньшей конкуренцией вероятность выхода с рынка непроизводительных предприятий ниже – это тоже не очень хорошо</a:t>
          </a:r>
          <a:r>
            <a:rPr lang="en-US" sz="1600" dirty="0" smtClean="0"/>
            <a:t>.</a:t>
          </a:r>
          <a:endParaRPr lang="en-US" sz="1600" dirty="0"/>
        </a:p>
      </dgm:t>
    </dgm:pt>
    <dgm:pt modelId="{1F2C7DDD-D87C-4537-A0C4-997A5F2CF5E4}" type="parTrans" cxnId="{109AAAD3-98DD-4C58-9D1E-55179178ACEC}">
      <dgm:prSet/>
      <dgm:spPr/>
      <dgm:t>
        <a:bodyPr/>
        <a:lstStyle/>
        <a:p>
          <a:endParaRPr lang="en-US"/>
        </a:p>
      </dgm:t>
    </dgm:pt>
    <dgm:pt modelId="{988F3F17-65B3-4AEA-8A90-00AEEAF2C833}" type="sibTrans" cxnId="{109AAAD3-98DD-4C58-9D1E-55179178ACEC}">
      <dgm:prSet/>
      <dgm:spPr/>
      <dgm:t>
        <a:bodyPr/>
        <a:lstStyle/>
        <a:p>
          <a:endParaRPr lang="en-US"/>
        </a:p>
      </dgm:t>
    </dgm:pt>
    <dgm:pt modelId="{3297F5E2-291A-44B9-98DB-D85BA175C6F9}">
      <dgm:prSet custT="1"/>
      <dgm:spPr/>
      <dgm:t>
        <a:bodyPr/>
        <a:lstStyle/>
        <a:p>
          <a:pPr rtl="0"/>
          <a:r>
            <a:rPr lang="ru-RU" sz="1600" dirty="0" smtClean="0"/>
            <a:t>В России в течение периодов спада повышается вероятность выживания менее эффективных предприятий – это не очень хорошо</a:t>
          </a:r>
          <a:r>
            <a:rPr lang="en-US" sz="1400" dirty="0" smtClean="0"/>
            <a:t>. </a:t>
          </a:r>
          <a:endParaRPr lang="en-US" sz="1400" dirty="0"/>
        </a:p>
      </dgm:t>
    </dgm:pt>
    <dgm:pt modelId="{C319BE31-4960-42AA-9772-1788A18A7660}" type="parTrans" cxnId="{6803808F-795A-4632-BDAF-69529F4EE8BC}">
      <dgm:prSet/>
      <dgm:spPr/>
      <dgm:t>
        <a:bodyPr/>
        <a:lstStyle/>
        <a:p>
          <a:endParaRPr lang="en-US"/>
        </a:p>
      </dgm:t>
    </dgm:pt>
    <dgm:pt modelId="{2FED29CA-D7E4-4563-B51F-137C6F682CFE}" type="sibTrans" cxnId="{6803808F-795A-4632-BDAF-69529F4EE8BC}">
      <dgm:prSet/>
      <dgm:spPr/>
      <dgm:t>
        <a:bodyPr/>
        <a:lstStyle/>
        <a:p>
          <a:endParaRPr lang="en-US"/>
        </a:p>
      </dgm:t>
    </dgm:pt>
    <dgm:pt modelId="{812510D4-FF07-4F81-BA71-0C7453E210B7}" type="pres">
      <dgm:prSet presAssocID="{E734EDDA-82FD-4657-82A2-5167DA81AA1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0EF4BF-03CB-4F9B-8FB1-8D924E4641AA}" type="pres">
      <dgm:prSet presAssocID="{20AF9060-15AE-47AE-8C11-9BE7281E6C82}" presName="horFlow" presStyleCnt="0"/>
      <dgm:spPr/>
    </dgm:pt>
    <dgm:pt modelId="{B7E83D40-7111-49A3-B26D-E94120388123}" type="pres">
      <dgm:prSet presAssocID="{20AF9060-15AE-47AE-8C11-9BE7281E6C82}" presName="bigChev" presStyleLbl="node1" presStyleIdx="0" presStyleCnt="4" custScaleX="154789" custLinFactNeighborX="-666" custLinFactNeighborY="-115"/>
      <dgm:spPr/>
      <dgm:t>
        <a:bodyPr/>
        <a:lstStyle/>
        <a:p>
          <a:endParaRPr lang="en-US"/>
        </a:p>
      </dgm:t>
    </dgm:pt>
    <dgm:pt modelId="{7013A1E6-B54A-4B08-BD4A-DE6A8E80F2C5}" type="pres">
      <dgm:prSet presAssocID="{20AF9060-15AE-47AE-8C11-9BE7281E6C82}" presName="vSp" presStyleCnt="0"/>
      <dgm:spPr/>
    </dgm:pt>
    <dgm:pt modelId="{F3887F63-A70B-46CA-8791-85CCABCFBF91}" type="pres">
      <dgm:prSet presAssocID="{799F6939-3E0D-4A33-9B20-3C6913F35C31}" presName="horFlow" presStyleCnt="0"/>
      <dgm:spPr/>
    </dgm:pt>
    <dgm:pt modelId="{DC72D53D-E613-4515-B0AE-74168557D4F5}" type="pres">
      <dgm:prSet presAssocID="{799F6939-3E0D-4A33-9B20-3C6913F35C31}" presName="bigChev" presStyleLbl="node1" presStyleIdx="1" presStyleCnt="4" custScaleX="153292" custLinFactNeighborX="1632" custLinFactNeighborY="6493"/>
      <dgm:spPr/>
      <dgm:t>
        <a:bodyPr/>
        <a:lstStyle/>
        <a:p>
          <a:endParaRPr lang="en-US"/>
        </a:p>
      </dgm:t>
    </dgm:pt>
    <dgm:pt modelId="{0EF52238-2BF7-475E-88CD-3770C872446F}" type="pres">
      <dgm:prSet presAssocID="{799F6939-3E0D-4A33-9B20-3C6913F35C31}" presName="vSp" presStyleCnt="0"/>
      <dgm:spPr/>
    </dgm:pt>
    <dgm:pt modelId="{6AC3CA1C-927A-4459-A4CF-D2C8DBAC75D9}" type="pres">
      <dgm:prSet presAssocID="{3297F5E2-291A-44B9-98DB-D85BA175C6F9}" presName="horFlow" presStyleCnt="0"/>
      <dgm:spPr/>
    </dgm:pt>
    <dgm:pt modelId="{FDF63626-BB3F-49C3-87F6-5DF612C90265}" type="pres">
      <dgm:prSet presAssocID="{3297F5E2-291A-44B9-98DB-D85BA175C6F9}" presName="bigChev" presStyleLbl="node1" presStyleIdx="2" presStyleCnt="4" custScaleX="159480" custLinFactNeighborX="-666" custLinFactNeighborY="1615"/>
      <dgm:spPr/>
      <dgm:t>
        <a:bodyPr/>
        <a:lstStyle/>
        <a:p>
          <a:endParaRPr lang="en-US"/>
        </a:p>
      </dgm:t>
    </dgm:pt>
    <dgm:pt modelId="{77EFDD56-2A23-4ECC-8B3C-0C706FA1DFA9}" type="pres">
      <dgm:prSet presAssocID="{3297F5E2-291A-44B9-98DB-D85BA175C6F9}" presName="vSp" presStyleCnt="0"/>
      <dgm:spPr/>
    </dgm:pt>
    <dgm:pt modelId="{41E91A0F-DD9A-4506-BEE9-146A261E00AD}" type="pres">
      <dgm:prSet presAssocID="{C4B4186C-5C2B-4C7E-9889-64AC365036C8}" presName="horFlow" presStyleCnt="0"/>
      <dgm:spPr/>
    </dgm:pt>
    <dgm:pt modelId="{586E14FD-265D-431C-B17B-4A6FE39C16B4}" type="pres">
      <dgm:prSet presAssocID="{C4B4186C-5C2B-4C7E-9889-64AC365036C8}" presName="bigChev" presStyleLbl="node1" presStyleIdx="3" presStyleCnt="4" custScaleX="154789"/>
      <dgm:spPr/>
      <dgm:t>
        <a:bodyPr/>
        <a:lstStyle/>
        <a:p>
          <a:endParaRPr lang="en-US"/>
        </a:p>
      </dgm:t>
    </dgm:pt>
  </dgm:ptLst>
  <dgm:cxnLst>
    <dgm:cxn modelId="{6233ADB6-A890-4657-BA84-7C17466C2BC6}" type="presOf" srcId="{20AF9060-15AE-47AE-8C11-9BE7281E6C82}" destId="{B7E83D40-7111-49A3-B26D-E94120388123}" srcOrd="0" destOrd="0" presId="urn:microsoft.com/office/officeart/2005/8/layout/lProcess3"/>
    <dgm:cxn modelId="{1D313BE6-BE64-460A-9C89-EEEB10454188}" type="presOf" srcId="{3297F5E2-291A-44B9-98DB-D85BA175C6F9}" destId="{FDF63626-BB3F-49C3-87F6-5DF612C90265}" srcOrd="0" destOrd="0" presId="urn:microsoft.com/office/officeart/2005/8/layout/lProcess3"/>
    <dgm:cxn modelId="{6803808F-795A-4632-BDAF-69529F4EE8BC}" srcId="{E734EDDA-82FD-4657-82A2-5167DA81AA13}" destId="{3297F5E2-291A-44B9-98DB-D85BA175C6F9}" srcOrd="2" destOrd="0" parTransId="{C319BE31-4960-42AA-9772-1788A18A7660}" sibTransId="{2FED29CA-D7E4-4563-B51F-137C6F682CFE}"/>
    <dgm:cxn modelId="{AF6D16B9-8439-4425-B1BD-F5CD5DF1F5F7}" type="presOf" srcId="{799F6939-3E0D-4A33-9B20-3C6913F35C31}" destId="{DC72D53D-E613-4515-B0AE-74168557D4F5}" srcOrd="0" destOrd="0" presId="urn:microsoft.com/office/officeart/2005/8/layout/lProcess3"/>
    <dgm:cxn modelId="{B2052DAF-9B2C-4038-882A-19F7BEBDFF60}" type="presOf" srcId="{C4B4186C-5C2B-4C7E-9889-64AC365036C8}" destId="{586E14FD-265D-431C-B17B-4A6FE39C16B4}" srcOrd="0" destOrd="0" presId="urn:microsoft.com/office/officeart/2005/8/layout/lProcess3"/>
    <dgm:cxn modelId="{109AAAD3-98DD-4C58-9D1E-55179178ACEC}" srcId="{E734EDDA-82FD-4657-82A2-5167DA81AA13}" destId="{C4B4186C-5C2B-4C7E-9889-64AC365036C8}" srcOrd="3" destOrd="0" parTransId="{1F2C7DDD-D87C-4537-A0C4-997A5F2CF5E4}" sibTransId="{988F3F17-65B3-4AEA-8A90-00AEEAF2C833}"/>
    <dgm:cxn modelId="{2C459A10-1FF6-4423-95B3-4C91794F8C1A}" type="presOf" srcId="{E734EDDA-82FD-4657-82A2-5167DA81AA13}" destId="{812510D4-FF07-4F81-BA71-0C7453E210B7}" srcOrd="0" destOrd="0" presId="urn:microsoft.com/office/officeart/2005/8/layout/lProcess3"/>
    <dgm:cxn modelId="{651A7605-BFF7-4ACB-9DFC-1F0EFAFD5FB4}" srcId="{E734EDDA-82FD-4657-82A2-5167DA81AA13}" destId="{799F6939-3E0D-4A33-9B20-3C6913F35C31}" srcOrd="1" destOrd="0" parTransId="{BF78AD5F-A761-4EF5-B372-D5191507CFFB}" sibTransId="{9F29E60C-2089-465F-A2A9-715D32433CF9}"/>
    <dgm:cxn modelId="{9D8851B9-65B7-404E-863A-858C799FDE3E}" srcId="{E734EDDA-82FD-4657-82A2-5167DA81AA13}" destId="{20AF9060-15AE-47AE-8C11-9BE7281E6C82}" srcOrd="0" destOrd="0" parTransId="{D7D9E8F8-3A03-426D-87A0-7CD42B7A0C9D}" sibTransId="{6165D90F-E993-4812-B656-85C5E0A9861E}"/>
    <dgm:cxn modelId="{6C602D25-4F43-4DEA-A5A9-0C6E627A5CDB}" type="presParOf" srcId="{812510D4-FF07-4F81-BA71-0C7453E210B7}" destId="{EC0EF4BF-03CB-4F9B-8FB1-8D924E4641AA}" srcOrd="0" destOrd="0" presId="urn:microsoft.com/office/officeart/2005/8/layout/lProcess3"/>
    <dgm:cxn modelId="{CA3696AC-ED70-489E-9F52-6E8071D5D563}" type="presParOf" srcId="{EC0EF4BF-03CB-4F9B-8FB1-8D924E4641AA}" destId="{B7E83D40-7111-49A3-B26D-E94120388123}" srcOrd="0" destOrd="0" presId="urn:microsoft.com/office/officeart/2005/8/layout/lProcess3"/>
    <dgm:cxn modelId="{53C525C6-3209-49AB-9F9D-9159112831E9}" type="presParOf" srcId="{812510D4-FF07-4F81-BA71-0C7453E210B7}" destId="{7013A1E6-B54A-4B08-BD4A-DE6A8E80F2C5}" srcOrd="1" destOrd="0" presId="urn:microsoft.com/office/officeart/2005/8/layout/lProcess3"/>
    <dgm:cxn modelId="{C9BFE50B-B1D9-4A45-8557-5C34FC0DE36D}" type="presParOf" srcId="{812510D4-FF07-4F81-BA71-0C7453E210B7}" destId="{F3887F63-A70B-46CA-8791-85CCABCFBF91}" srcOrd="2" destOrd="0" presId="urn:microsoft.com/office/officeart/2005/8/layout/lProcess3"/>
    <dgm:cxn modelId="{AAEC288A-46E4-4738-891F-B5175225A408}" type="presParOf" srcId="{F3887F63-A70B-46CA-8791-85CCABCFBF91}" destId="{DC72D53D-E613-4515-B0AE-74168557D4F5}" srcOrd="0" destOrd="0" presId="urn:microsoft.com/office/officeart/2005/8/layout/lProcess3"/>
    <dgm:cxn modelId="{F72D2055-8962-4901-83A3-90D21595A561}" type="presParOf" srcId="{812510D4-FF07-4F81-BA71-0C7453E210B7}" destId="{0EF52238-2BF7-475E-88CD-3770C872446F}" srcOrd="3" destOrd="0" presId="urn:microsoft.com/office/officeart/2005/8/layout/lProcess3"/>
    <dgm:cxn modelId="{0E5D72FA-4A61-435B-B493-18EB885207D2}" type="presParOf" srcId="{812510D4-FF07-4F81-BA71-0C7453E210B7}" destId="{6AC3CA1C-927A-4459-A4CF-D2C8DBAC75D9}" srcOrd="4" destOrd="0" presId="urn:microsoft.com/office/officeart/2005/8/layout/lProcess3"/>
    <dgm:cxn modelId="{735524BE-FAD8-4836-95F4-1E6D3319B473}" type="presParOf" srcId="{6AC3CA1C-927A-4459-A4CF-D2C8DBAC75D9}" destId="{FDF63626-BB3F-49C3-87F6-5DF612C90265}" srcOrd="0" destOrd="0" presId="urn:microsoft.com/office/officeart/2005/8/layout/lProcess3"/>
    <dgm:cxn modelId="{CE5ADF05-CA8B-4CEE-86F5-97DDEBCC8B8E}" type="presParOf" srcId="{812510D4-FF07-4F81-BA71-0C7453E210B7}" destId="{77EFDD56-2A23-4ECC-8B3C-0C706FA1DFA9}" srcOrd="5" destOrd="0" presId="urn:microsoft.com/office/officeart/2005/8/layout/lProcess3"/>
    <dgm:cxn modelId="{9B9464E4-13CC-4C12-A808-B9FC7C434198}" type="presParOf" srcId="{812510D4-FF07-4F81-BA71-0C7453E210B7}" destId="{41E91A0F-DD9A-4506-BEE9-146A261E00AD}" srcOrd="6" destOrd="0" presId="urn:microsoft.com/office/officeart/2005/8/layout/lProcess3"/>
    <dgm:cxn modelId="{1439F889-BD6F-4D95-B151-67BE22F7A05B}" type="presParOf" srcId="{41E91A0F-DD9A-4506-BEE9-146A261E00AD}" destId="{586E14FD-265D-431C-B17B-4A6FE39C16B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F81BE-143B-444E-A68D-FBB3C6D2AC4B}">
      <dsp:nvSpPr>
        <dsp:cNvPr id="0" name=""/>
        <dsp:cNvSpPr/>
      </dsp:nvSpPr>
      <dsp:spPr>
        <a:xfrm rot="10800000">
          <a:off x="1174744" y="4190"/>
          <a:ext cx="6779352" cy="1480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8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       Модель экономического роста была сосредоточена на стимулировании спроса</a:t>
          </a:r>
          <a:r>
            <a:rPr lang="en-US" sz="1800" b="1" kern="1200" dirty="0" smtClean="0"/>
            <a:t>.</a:t>
          </a:r>
          <a:endParaRPr lang="en-US" sz="1800" b="1" kern="1200" dirty="0"/>
        </a:p>
      </dsp:txBody>
      <dsp:txXfrm rot="10800000">
        <a:off x="1544885" y="4190"/>
        <a:ext cx="6409211" cy="1480566"/>
      </dsp:txXfrm>
    </dsp:sp>
    <dsp:sp modelId="{675EFAB7-D512-4AAE-9370-32BD17CC2E5A}">
      <dsp:nvSpPr>
        <dsp:cNvPr id="0" name=""/>
        <dsp:cNvSpPr/>
      </dsp:nvSpPr>
      <dsp:spPr>
        <a:xfrm>
          <a:off x="885103" y="4190"/>
          <a:ext cx="1480566" cy="1480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61655-6502-463D-80C1-F0A74BA6CA18}">
      <dsp:nvSpPr>
        <dsp:cNvPr id="0" name=""/>
        <dsp:cNvSpPr/>
      </dsp:nvSpPr>
      <dsp:spPr>
        <a:xfrm rot="10800000">
          <a:off x="1236816" y="1926716"/>
          <a:ext cx="6696588" cy="1480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8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Структурные проблемы становятся основным фактором, ограничивающим экономический рост</a:t>
          </a:r>
          <a:r>
            <a:rPr lang="en-US" sz="1800" b="1" kern="1200" dirty="0" smtClean="0"/>
            <a:t>.</a:t>
          </a:r>
          <a:endParaRPr lang="en-US" sz="1800" b="1" kern="1200" dirty="0"/>
        </a:p>
      </dsp:txBody>
      <dsp:txXfrm rot="10800000">
        <a:off x="1606957" y="1926716"/>
        <a:ext cx="6326447" cy="1480566"/>
      </dsp:txXfrm>
    </dsp:sp>
    <dsp:sp modelId="{30A94E5B-D6EF-4173-A66F-18C9D4514478}">
      <dsp:nvSpPr>
        <dsp:cNvPr id="0" name=""/>
        <dsp:cNvSpPr/>
      </dsp:nvSpPr>
      <dsp:spPr>
        <a:xfrm>
          <a:off x="905794" y="1926716"/>
          <a:ext cx="1480566" cy="148056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CABFE-167E-416B-9D0D-B16C76842798}">
      <dsp:nvSpPr>
        <dsp:cNvPr id="0" name=""/>
        <dsp:cNvSpPr/>
      </dsp:nvSpPr>
      <dsp:spPr>
        <a:xfrm rot="10800000">
          <a:off x="1060886" y="3853433"/>
          <a:ext cx="6879279" cy="14805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888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Преодоление структурных проблем должно стать важным аспектом при разработке мер политики по повышению потенциала экономического роста России</a:t>
          </a:r>
          <a:r>
            <a:rPr lang="en-US" sz="1800" b="1" kern="1200" dirty="0" smtClean="0"/>
            <a:t>. </a:t>
          </a:r>
          <a:endParaRPr lang="en-US" sz="1800" b="1" kern="1200" dirty="0"/>
        </a:p>
      </dsp:txBody>
      <dsp:txXfrm rot="10800000">
        <a:off x="1431027" y="3853433"/>
        <a:ext cx="6509138" cy="1480566"/>
      </dsp:txXfrm>
    </dsp:sp>
    <dsp:sp modelId="{7AA99917-5F83-4995-9F7A-B0EE6BFC2039}">
      <dsp:nvSpPr>
        <dsp:cNvPr id="0" name=""/>
        <dsp:cNvSpPr/>
      </dsp:nvSpPr>
      <dsp:spPr>
        <a:xfrm>
          <a:off x="457200" y="3809993"/>
          <a:ext cx="1480566" cy="14805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</cdr:x>
      <cdr:y>0.3847</cdr:y>
    </cdr:from>
    <cdr:to>
      <cdr:x>0.06757</cdr:x>
      <cdr:y>0.53302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" y="1264920"/>
          <a:ext cx="327660" cy="487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 anchor="b"/>
        <a:lstStyle xmlns:a="http://schemas.openxmlformats.org/drawingml/2006/main"/>
        <a:p xmlns:a="http://schemas.openxmlformats.org/drawingml/2006/main">
          <a:r>
            <a:rPr lang="ru-RU" sz="1100" b="1" dirty="0" smtClean="0"/>
            <a:t>выпуск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0.54354</cdr:x>
      <cdr:y>0.7219</cdr:y>
    </cdr:from>
    <cdr:to>
      <cdr:x>0.72372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8440" y="29946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0.48348</cdr:x>
      <cdr:y>0.89687</cdr:y>
    </cdr:from>
    <cdr:to>
      <cdr:x>0.56306</cdr:x>
      <cdr:y>0.98957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53640" y="2948940"/>
          <a:ext cx="40386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0.48348</cdr:x>
      <cdr:y>0.90846</cdr:y>
    </cdr:from>
    <cdr:to>
      <cdr:x>0.64151</cdr:x>
      <cdr:y>0.98957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52582" y="4111656"/>
          <a:ext cx="638218" cy="367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/>
            <a:t>years</a:t>
          </a:r>
        </a:p>
      </cdr:txBody>
    </cdr:sp>
  </cdr:relSizeAnchor>
  <cdr:relSizeAnchor xmlns:cdr="http://schemas.openxmlformats.org/drawingml/2006/chartDrawing">
    <cdr:from>
      <cdr:x>0.5</cdr:x>
      <cdr:y>0.90915</cdr:y>
    </cdr:from>
    <cdr:to>
      <cdr:x>0.66038</cdr:x>
      <cdr:y>0.96526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19300" y="4114800"/>
          <a:ext cx="647700" cy="2539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dirty="0" smtClean="0">
              <a:latin typeface="Times New Roman" pitchFamily="18" charset="0"/>
              <a:cs typeface="Times New Roman" pitchFamily="18" charset="0"/>
            </a:rPr>
            <a:t>года</a:t>
          </a:r>
          <a:endParaRPr lang="en-US" sz="105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</cdr:x>
      <cdr:y>0.3847</cdr:y>
    </cdr:from>
    <cdr:to>
      <cdr:x>0.06757</cdr:x>
      <cdr:y>0.53302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" y="1264920"/>
          <a:ext cx="327660" cy="487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 anchor="b"/>
        <a:lstStyle xmlns:a="http://schemas.openxmlformats.org/drawingml/2006/main"/>
        <a:p xmlns:a="http://schemas.openxmlformats.org/drawingml/2006/main">
          <a:r>
            <a:rPr lang="ru-RU" b="1" dirty="0" smtClean="0"/>
            <a:t>выпуск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0.54354</cdr:x>
      <cdr:y>0.7219</cdr:y>
    </cdr:from>
    <cdr:to>
      <cdr:x>0.72372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8440" y="29946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0.48348</cdr:x>
      <cdr:y>0.89687</cdr:y>
    </cdr:from>
    <cdr:to>
      <cdr:x>0.56306</cdr:x>
      <cdr:y>0.98957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53640" y="2948940"/>
          <a:ext cx="40386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0.48348</cdr:x>
      <cdr:y>0.90846</cdr:y>
    </cdr:from>
    <cdr:to>
      <cdr:x>0.62264</cdr:x>
      <cdr:y>0.98957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52582" y="4111656"/>
          <a:ext cx="562018" cy="367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года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855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3505" y="0"/>
            <a:ext cx="2934014" cy="495855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fld id="{2DD7C0AE-FD32-4F72-AC84-ED19E2C6EACC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34014" cy="495854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3505" y="9408562"/>
            <a:ext cx="2934014" cy="495854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9FA451A4-68C2-4DA7-ACB6-89F0B8E01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7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7" cy="495300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8" y="0"/>
            <a:ext cx="2933277" cy="495300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fld id="{51D3AB60-72D1-41B4-8A75-E5D035BAA813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7" tIns="45578" rIns="91157" bIns="45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157" tIns="45578" rIns="91157" bIns="455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33277" cy="495300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8" y="9408981"/>
            <a:ext cx="2933277" cy="495300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309C4450-0A81-4B2A-AAC2-EA6D2DF684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6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/>
              <a:t>JOH-KYA001-20060204-JvW-P1</a:t>
            </a:r>
          </a:p>
        </p:txBody>
      </p:sp>
      <p:sp>
        <p:nvSpPr>
          <p:cNvPr id="44035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E501D-9736-4E32-B498-93C9F6D6C86F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764" y="368303"/>
            <a:ext cx="5766388" cy="303214"/>
          </a:xfrm>
          <a:noFill/>
          <a:ln/>
        </p:spPr>
        <p:txBody>
          <a:bodyPr/>
          <a:lstStyle/>
          <a:p>
            <a:pPr marL="0" lvl="1" defTabSz="911565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F336-BF2D-4A49-A50D-AB8EEED5FEF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6E27-5150-490C-A046-B54808B3CF4B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21C5-3BBB-4D65-A79F-FCD1D68B6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://www.enterprisesurvey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hyperlink" Target="http://www.enterprisesurvey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eca/rer" TargetMode="External"/><Relationship Id="rId2" Type="http://schemas.openxmlformats.org/officeDocument/2006/relationships/hyperlink" Target="http://www.worldbank.org/russi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bhansl@worldbank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8229600" cy="1470025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2"/>
                </a:solidFill>
              </a:rPr>
              <a:t>Структурные проблемы становятся основным фактором, ограничивающим экономический рост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Pic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5181600"/>
            <a:ext cx="6629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/>
              <a:t>Доклад об экономике России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сентябрь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2013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г.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|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Выпуск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No. 30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52829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1" b="20050"/>
          <a:stretch/>
        </p:blipFill>
        <p:spPr>
          <a:xfrm>
            <a:off x="7848600" y="5410200"/>
            <a:ext cx="1032191" cy="1023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Риски</a:t>
            </a:r>
            <a:r>
              <a:rPr lang="en-US" sz="2400" b="1" dirty="0" smtClean="0">
                <a:solidFill>
                  <a:schemeClr val="accent2"/>
                </a:solidFill>
              </a:rPr>
              <a:t>: </a:t>
            </a:r>
            <a:r>
              <a:rPr lang="ru-RU" sz="2400" b="1" dirty="0" smtClean="0">
                <a:solidFill>
                  <a:schemeClr val="accent2"/>
                </a:solidFill>
              </a:rPr>
              <a:t>ужесточение финансовых условий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11809" y="5834545"/>
            <a:ext cx="1032191" cy="102345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" y="1143000"/>
            <a:ext cx="7559675" cy="486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953" y="61722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Datastream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прогнозы ВБ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Рост валютного риска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7924800" y="5638800"/>
            <a:ext cx="1032191" cy="1023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6062246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Источник: ЦБ РФ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7533"/>
            <a:ext cx="6934200" cy="450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Кредитный риск и рост риска ограничения доступа к рынкам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38200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Рост кредитования </a:t>
            </a:r>
            <a:r>
              <a:rPr lang="en-US" sz="2000" dirty="0" smtClean="0"/>
              <a:t>(</a:t>
            </a:r>
            <a:r>
              <a:rPr lang="ru-RU" sz="2000" dirty="0" smtClean="0"/>
              <a:t>% к соответствующему периоду предыдущего года)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495800" cy="639762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/>
              <a:t>Проблемные кредиты и резервы на возможные потери по ссудам </a:t>
            </a:r>
            <a:r>
              <a:rPr lang="en-US" sz="2000" dirty="0" smtClean="0"/>
              <a:t>(% </a:t>
            </a:r>
            <a:r>
              <a:rPr lang="ru-RU" sz="2000" dirty="0" smtClean="0"/>
              <a:t>от кредитов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11809" y="5834545"/>
            <a:ext cx="1032191" cy="10234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323816" cy="43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295266" cy="43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000" y="64008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Источник: ЦБ РФ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99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Источники экономического роста</a:t>
            </a:r>
            <a:r>
              <a:rPr lang="en-US" sz="2400" b="1" dirty="0" smtClean="0">
                <a:solidFill>
                  <a:schemeClr val="accent2"/>
                </a:solidFill>
              </a:rPr>
              <a:t>: </a:t>
            </a:r>
            <a:r>
              <a:rPr lang="ru-RU" sz="2400" b="1" dirty="0" smtClean="0">
                <a:solidFill>
                  <a:schemeClr val="accent2"/>
                </a:solidFill>
              </a:rPr>
              <a:t>рост близкий к потенциалу</a:t>
            </a:r>
            <a:r>
              <a:rPr lang="en-US" sz="2400" b="1" dirty="0" smtClean="0">
                <a:solidFill>
                  <a:schemeClr val="accent2"/>
                </a:solidFill>
              </a:rPr>
              <a:t>?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11809" y="5834545"/>
            <a:ext cx="1032191" cy="102345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89063"/>
            <a:ext cx="831532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0837" y="6038495"/>
            <a:ext cx="723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Источник: Росстат,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Haver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Analytics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расчеты сотрудников ВБ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Отраслевая структура роста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7924800" y="5638800"/>
            <a:ext cx="1032191" cy="102345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9" y="875658"/>
            <a:ext cx="7933986" cy="476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6226727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Источник: Росстат, расчеты сотрудников ВБ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Будущая модель экономического роста России</a:t>
            </a:r>
            <a:r>
              <a:rPr lang="en-US" sz="2400" b="1" dirty="0" smtClean="0">
                <a:solidFill>
                  <a:schemeClr val="accent2"/>
                </a:solidFill>
              </a:rPr>
              <a:t>?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40543"/>
              </p:ext>
            </p:extLst>
          </p:nvPr>
        </p:nvGraphicFramePr>
        <p:xfrm>
          <a:off x="304800" y="12192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143000" y="1213045"/>
            <a:ext cx="1556766" cy="1480566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1219200" y="3124200"/>
            <a:ext cx="1480566" cy="1480566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2"/>
                </a:solidFill>
              </a:rPr>
              <a:t>Тематический раздел</a:t>
            </a:r>
            <a:r>
              <a:rPr lang="en-US" sz="2700" b="1" dirty="0" smtClean="0">
                <a:solidFill>
                  <a:schemeClr val="accent2"/>
                </a:solidFill>
              </a:rPr>
              <a:t/>
            </a:r>
            <a:br>
              <a:rPr lang="en-US" sz="2700" b="1" dirty="0" smtClean="0">
                <a:solidFill>
                  <a:schemeClr val="accent2"/>
                </a:solidFill>
              </a:rPr>
            </a:br>
            <a:r>
              <a:rPr lang="ru-RU" sz="1800" b="1" dirty="0" smtClean="0">
                <a:solidFill>
                  <a:schemeClr val="accent2"/>
                </a:solidFill>
              </a:rPr>
              <a:t>Волатильность в России мешает выживанию предприятий </a:t>
            </a:r>
            <a:r>
              <a:rPr lang="ru-RU" sz="1800" b="1" dirty="0">
                <a:solidFill>
                  <a:schemeClr val="accent2"/>
                </a:solidFill>
              </a:rPr>
              <a:t>и диверсификации </a:t>
            </a:r>
            <a:r>
              <a:rPr lang="ru-RU" sz="1800" b="1" dirty="0" smtClean="0">
                <a:solidFill>
                  <a:schemeClr val="accent2"/>
                </a:solidFill>
              </a:rPr>
              <a:t>в обрабатывающей </a:t>
            </a:r>
            <a:r>
              <a:rPr lang="ru-RU" sz="1800" b="1" dirty="0">
                <a:solidFill>
                  <a:schemeClr val="accent2"/>
                </a:solidFill>
              </a:rPr>
              <a:t>промышленности 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22878"/>
            <a:ext cx="7086599" cy="455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1" b="20050"/>
          <a:stretch/>
        </p:blipFill>
        <p:spPr>
          <a:xfrm>
            <a:off x="8103892" y="5803867"/>
            <a:ext cx="1032191" cy="1023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762000"/>
          </a:xfrm>
        </p:spPr>
        <p:txBody>
          <a:bodyPr anchor="t">
            <a:no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mbria" pitchFamily="18" charset="0"/>
              </a:rPr>
              <a:t>Волатильность экономического роста и его воздействие </a:t>
            </a:r>
            <a:endParaRPr lang="en-US" sz="20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/>
              <a:t>Экономический рост в России в прошлом отличался волатильностью и оказывал влияние на структуру и диверсификацию экономики</a:t>
            </a:r>
            <a:r>
              <a:rPr lang="en-US" sz="2400" dirty="0" smtClean="0"/>
              <a:t>: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 marL="514350" lvl="0" indent="-514350">
              <a:buAutoNum type="arabicPeriod"/>
            </a:pPr>
            <a:r>
              <a:rPr lang="ru-RU" sz="2400" dirty="0" smtClean="0"/>
              <a:t>Структура обрабатывающих отраслей промышленности в России</a:t>
            </a:r>
            <a:r>
              <a:rPr lang="en-US" sz="2400" dirty="0" smtClean="0"/>
              <a:t>.</a:t>
            </a:r>
          </a:p>
          <a:p>
            <a:pPr marL="514350" lvl="0" indent="-514350">
              <a:buAutoNum type="arabicPeriod"/>
            </a:pPr>
            <a:r>
              <a:rPr lang="ru-RU" sz="2400" dirty="0" smtClean="0"/>
              <a:t>Волатильность роста производства </a:t>
            </a:r>
            <a:r>
              <a:rPr lang="ru-RU" sz="2400" dirty="0"/>
              <a:t>в обрабатывающих </a:t>
            </a:r>
            <a:r>
              <a:rPr lang="ru-RU" sz="2400" dirty="0" smtClean="0"/>
              <a:t>отраслях </a:t>
            </a:r>
            <a:r>
              <a:rPr lang="ru-RU" sz="2400" dirty="0"/>
              <a:t>в России </a:t>
            </a:r>
            <a:r>
              <a:rPr lang="ru-RU" sz="2400" dirty="0" smtClean="0"/>
              <a:t>носит особенный характер</a:t>
            </a:r>
            <a:r>
              <a:rPr lang="en-US" sz="2400" dirty="0" smtClean="0"/>
              <a:t>.</a:t>
            </a:r>
          </a:p>
          <a:p>
            <a:pPr marL="514350" lvl="0" indent="-514350">
              <a:buAutoNum type="arabicPeriod"/>
            </a:pPr>
            <a:r>
              <a:rPr lang="ru-RU" sz="2400" dirty="0" smtClean="0"/>
              <a:t>Спады </a:t>
            </a:r>
            <a:r>
              <a:rPr lang="ru-RU" sz="2400" dirty="0"/>
              <a:t>промышленного производства в </a:t>
            </a:r>
            <a:r>
              <a:rPr lang="ru-RU" sz="2400" dirty="0" smtClean="0"/>
              <a:t>России</a:t>
            </a:r>
            <a:r>
              <a:rPr lang="ru-RU" sz="2400" dirty="0"/>
              <a:t> </a:t>
            </a:r>
            <a:r>
              <a:rPr lang="ru-RU" sz="2400" dirty="0" smtClean="0"/>
              <a:t>носят особенный характер, а подъемы – нет</a:t>
            </a:r>
            <a:r>
              <a:rPr lang="en-US" sz="2400" dirty="0" smtClean="0"/>
              <a:t>.</a:t>
            </a:r>
          </a:p>
          <a:p>
            <a:pPr lvl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" b="20050"/>
          <a:stretch/>
        </p:blipFill>
        <p:spPr>
          <a:xfrm>
            <a:off x="7772400" y="5410200"/>
            <a:ext cx="1032191" cy="1023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94" y="0"/>
            <a:ext cx="8763000" cy="685800"/>
          </a:xfrm>
        </p:spPr>
        <p:txBody>
          <a:bodyPr anchor="t">
            <a:no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mbria" pitchFamily="18" charset="0"/>
              </a:rPr>
              <a:t>В структуре российского экспорта преобладают нефть и газ</a:t>
            </a:r>
            <a:endParaRPr lang="en-US" sz="20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7517" y="5943600"/>
            <a:ext cx="7680960" cy="2286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ru-RU" sz="1200" dirty="0" smtClean="0">
                <a:effectLst/>
                <a:latin typeface="+mj-lt"/>
                <a:ea typeface="Times New Roman"/>
                <a:cs typeface="Times New Roman"/>
              </a:rPr>
              <a:t>Источник  ООН,</a:t>
            </a:r>
            <a:r>
              <a:rPr lang="en-US" sz="1200" dirty="0" smtClean="0"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en-US" sz="1200" dirty="0">
                <a:effectLst/>
                <a:latin typeface="+mj-lt"/>
                <a:ea typeface="Times New Roman"/>
                <a:cs typeface="Times New Roman"/>
              </a:rPr>
              <a:t>Comtrade, </a:t>
            </a:r>
            <a:r>
              <a:rPr lang="ru-RU" sz="1200" dirty="0" smtClean="0">
                <a:effectLst/>
                <a:latin typeface="+mj-lt"/>
                <a:ea typeface="Times New Roman"/>
                <a:cs typeface="Times New Roman"/>
              </a:rPr>
              <a:t>данные за </a:t>
            </a:r>
            <a:r>
              <a:rPr lang="en-US" sz="1200" dirty="0" smtClean="0">
                <a:effectLst/>
                <a:latin typeface="+mj-lt"/>
                <a:ea typeface="Times New Roman"/>
                <a:cs typeface="Times New Roman"/>
              </a:rPr>
              <a:t>12</a:t>
            </a:r>
            <a:r>
              <a:rPr lang="ru-RU" sz="1200" dirty="0">
                <a:latin typeface="+mj-lt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latin typeface="+mj-lt"/>
                <a:ea typeface="Times New Roman"/>
                <a:cs typeface="Times New Roman"/>
              </a:rPr>
              <a:t>июня</a:t>
            </a:r>
            <a:r>
              <a:rPr lang="en-US" sz="1200" dirty="0" smtClean="0">
                <a:effectLst/>
                <a:latin typeface="+mj-lt"/>
                <a:ea typeface="Times New Roman"/>
                <a:cs typeface="Times New Roman"/>
              </a:rPr>
              <a:t> 2012</a:t>
            </a:r>
            <a:r>
              <a:rPr lang="ru-RU" sz="1200" dirty="0" smtClean="0">
                <a:effectLst/>
                <a:latin typeface="+mj-lt"/>
                <a:ea typeface="Times New Roman"/>
                <a:cs typeface="Times New Roman"/>
              </a:rPr>
              <a:t> г.</a:t>
            </a:r>
            <a:endParaRPr lang="en-US" sz="1200" dirty="0">
              <a:effectLst/>
              <a:latin typeface="+mj-lt"/>
              <a:ea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7943603" y="5660472"/>
            <a:ext cx="1032191" cy="1023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0511"/>
            <a:ext cx="6858000" cy="504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0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Cambria" pitchFamily="18" charset="0"/>
              </a:rPr>
              <a:t>Производство в России сосредоточено в нескольких обрабатывающих отраслях и на нескольких предприятиях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Порочный круг</a:t>
            </a:r>
            <a:r>
              <a:rPr lang="en-US" sz="2000" b="1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ru-RU" sz="2000" dirty="0" smtClean="0"/>
              <a:t>приводит ли концентрация производства к усилению волатильности и усиливает ли </a:t>
            </a:r>
            <a:r>
              <a:rPr lang="ru-RU" sz="2000" dirty="0"/>
              <a:t>волатильность </a:t>
            </a:r>
            <a:r>
              <a:rPr lang="ru-RU" sz="2000" dirty="0" smtClean="0"/>
              <a:t>концентрацию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800" dirty="0" smtClean="0">
                <a:ea typeface="Times New Roman"/>
                <a:cs typeface="Times New Roman"/>
              </a:rPr>
              <a:t>На долю нижнего квартиля  отраслей приходится </a:t>
            </a:r>
            <a:r>
              <a:rPr lang="en-US" sz="1800" dirty="0" smtClean="0">
                <a:ea typeface="Times New Roman"/>
                <a:cs typeface="Times New Roman"/>
              </a:rPr>
              <a:t>0</a:t>
            </a:r>
            <a:r>
              <a:rPr lang="ru-RU" sz="1800" dirty="0" smtClean="0">
                <a:ea typeface="Times New Roman"/>
                <a:cs typeface="Times New Roman"/>
              </a:rPr>
              <a:t>,</a:t>
            </a:r>
            <a:r>
              <a:rPr lang="en-US" sz="1800" dirty="0" smtClean="0">
                <a:ea typeface="Times New Roman"/>
                <a:cs typeface="Times New Roman"/>
              </a:rPr>
              <a:t>6</a:t>
            </a:r>
            <a:r>
              <a:rPr lang="ru-RU" sz="1800" dirty="0" smtClean="0">
                <a:ea typeface="Times New Roman"/>
                <a:cs typeface="Times New Roman"/>
              </a:rPr>
              <a:t>% совокупного производства обрабатывающей промышленности</a:t>
            </a:r>
            <a:r>
              <a:rPr lang="en-US" sz="1800" dirty="0" smtClean="0">
                <a:ea typeface="Times New Roman"/>
                <a:cs typeface="Times New Roman"/>
              </a:rPr>
              <a:t>. </a:t>
            </a:r>
            <a:r>
              <a:rPr lang="ru-RU" sz="1800" dirty="0" smtClean="0">
                <a:ea typeface="Times New Roman"/>
                <a:cs typeface="Times New Roman"/>
              </a:rPr>
              <a:t>На долю верхнего квартиля приходится </a:t>
            </a:r>
            <a:r>
              <a:rPr lang="en-US" sz="1800" dirty="0" smtClean="0">
                <a:ea typeface="Times New Roman"/>
                <a:cs typeface="Times New Roman"/>
              </a:rPr>
              <a:t>80</a:t>
            </a:r>
            <a:r>
              <a:rPr lang="ru-RU" sz="1800" dirty="0">
                <a:ea typeface="Times New Roman"/>
                <a:cs typeface="Times New Roman"/>
              </a:rPr>
              <a:t>%</a:t>
            </a:r>
            <a:r>
              <a:rPr lang="en-US" sz="1800" dirty="0" smtClean="0">
                <a:ea typeface="Times New Roman"/>
                <a:cs typeface="Times New Roman"/>
              </a:rPr>
              <a:t>.</a:t>
            </a:r>
          </a:p>
          <a:p>
            <a:r>
              <a:rPr lang="ru-RU" sz="1800" dirty="0">
                <a:ea typeface="Times New Roman"/>
                <a:cs typeface="Times New Roman"/>
              </a:rPr>
              <a:t>На долю нижнего квартиля </a:t>
            </a:r>
            <a:r>
              <a:rPr lang="ru-RU" sz="1800" dirty="0" smtClean="0">
                <a:ea typeface="Times New Roman"/>
                <a:cs typeface="Times New Roman"/>
              </a:rPr>
              <a:t>предприятий приходится </a:t>
            </a:r>
            <a:r>
              <a:rPr lang="en-US" sz="1800" dirty="0" smtClean="0"/>
              <a:t>0</a:t>
            </a:r>
            <a:r>
              <a:rPr lang="ru-RU" sz="1800" dirty="0" smtClean="0"/>
              <a:t>,</a:t>
            </a:r>
            <a:r>
              <a:rPr lang="en-US" sz="1800" dirty="0" smtClean="0"/>
              <a:t>06</a:t>
            </a:r>
            <a:r>
              <a:rPr lang="ru-RU" sz="1800" dirty="0" smtClean="0"/>
              <a:t>% совокупного </a:t>
            </a:r>
            <a:r>
              <a:rPr lang="ru-RU" sz="1800" dirty="0">
                <a:ea typeface="Times New Roman"/>
                <a:cs typeface="Times New Roman"/>
              </a:rPr>
              <a:t>производства </a:t>
            </a:r>
            <a:r>
              <a:rPr lang="ru-RU" sz="1800" dirty="0" smtClean="0"/>
              <a:t>обрабатывающей промышленности</a:t>
            </a:r>
            <a:r>
              <a:rPr lang="en-US" sz="1800" dirty="0" smtClean="0"/>
              <a:t>. </a:t>
            </a:r>
            <a:r>
              <a:rPr lang="ru-RU" sz="1800" dirty="0">
                <a:ea typeface="Times New Roman"/>
                <a:cs typeface="Times New Roman"/>
              </a:rPr>
              <a:t>На долю верхнего квартиля приходится </a:t>
            </a:r>
            <a:r>
              <a:rPr lang="en-US" sz="1800" dirty="0" smtClean="0"/>
              <a:t>94</a:t>
            </a:r>
            <a:r>
              <a:rPr lang="ru-RU" sz="1800" dirty="0"/>
              <a:t>,</a:t>
            </a:r>
            <a:r>
              <a:rPr lang="en-US" sz="1800" dirty="0" smtClean="0"/>
              <a:t>7</a:t>
            </a:r>
            <a:r>
              <a:rPr lang="ru-RU" sz="1800" dirty="0" smtClean="0"/>
              <a:t>%</a:t>
            </a:r>
            <a:r>
              <a:rPr lang="en-US" sz="1800" dirty="0" smtClean="0"/>
              <a:t>.</a:t>
            </a:r>
          </a:p>
          <a:p>
            <a:pPr>
              <a:buNone/>
            </a:pP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611647" cy="31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" b="20050"/>
          <a:stretch/>
        </p:blipFill>
        <p:spPr>
          <a:xfrm>
            <a:off x="7772400" y="5410200"/>
            <a:ext cx="1032191" cy="1023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Доклад об экономике России </a:t>
            </a:r>
            <a:r>
              <a:rPr lang="en-US" b="1" dirty="0" smtClean="0">
                <a:solidFill>
                  <a:schemeClr val="accent2"/>
                </a:solidFill>
              </a:rPr>
              <a:t>No. 30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295400"/>
            <a:ext cx="44196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Последние тенденции экономического развития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400" dirty="0" smtClean="0"/>
              <a:t>Прогноз социально-экономического развития и риски</a:t>
            </a:r>
            <a:endParaRPr lang="en-US" sz="2400" dirty="0" smtClean="0"/>
          </a:p>
          <a:p>
            <a:pPr marL="465138" marR="0" lvl="0" indent="-465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465138" indent="-465138">
              <a:spcBef>
                <a:spcPct val="20000"/>
              </a:spcBef>
              <a:buFont typeface="+mj-lt"/>
              <a:buAutoNum type="arabicPeriod"/>
              <a:defRPr/>
            </a:pPr>
            <a:r>
              <a:rPr lang="ru-RU" sz="2400" dirty="0" smtClean="0"/>
              <a:t>Волатильность, </a:t>
            </a:r>
            <a:r>
              <a:rPr lang="ru-RU" sz="2400" dirty="0"/>
              <a:t>выживание предприятий и </a:t>
            </a:r>
            <a:r>
              <a:rPr lang="ru-RU" sz="2400" dirty="0" smtClean="0"/>
              <a:t>диверсификация в обрабатывающей промышленности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7924800" y="5638800"/>
            <a:ext cx="1032191" cy="1023455"/>
          </a:xfrm>
          <a:prstGeom prst="rect">
            <a:avLst/>
          </a:prstGeom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673" y="1447799"/>
            <a:ext cx="4581318" cy="39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В российской экономике доминируют крупные предприятия</a:t>
            </a:r>
            <a:endParaRPr lang="en-US" sz="2400" b="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6477000"/>
            <a:ext cx="792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200" dirty="0" smtClean="0"/>
              <a:t>Источник</a:t>
            </a:r>
            <a:r>
              <a:rPr lang="en-US" sz="1200" dirty="0" smtClean="0"/>
              <a:t>: </a:t>
            </a:r>
            <a:r>
              <a:rPr lang="ru-RU" sz="1200" dirty="0" smtClean="0"/>
              <a:t>проводимые Всемирным банком Обзоры предприятий </a:t>
            </a:r>
            <a:r>
              <a:rPr lang="en-US" sz="1200" dirty="0" smtClean="0"/>
              <a:t>(</a:t>
            </a:r>
            <a:r>
              <a:rPr lang="ru-RU" sz="1200" dirty="0" smtClean="0"/>
              <a:t>данные </a:t>
            </a:r>
            <a:r>
              <a:rPr lang="en-US" sz="1200" dirty="0" smtClean="0">
                <a:hlinkClick r:id="rId2"/>
              </a:rPr>
              <a:t>www.enterprisesurveys.org</a:t>
            </a:r>
            <a:r>
              <a:rPr lang="en-US" sz="1200" dirty="0" smtClean="0"/>
              <a:t> </a:t>
            </a:r>
            <a:r>
              <a:rPr lang="ru-RU" sz="1200" dirty="0" smtClean="0"/>
              <a:t>за май </a:t>
            </a:r>
            <a:r>
              <a:rPr lang="en-US" sz="1200" dirty="0" smtClean="0"/>
              <a:t>2012</a:t>
            </a:r>
            <a:r>
              <a:rPr lang="ru-RU" sz="1200" dirty="0" smtClean="0"/>
              <a:t> г.</a:t>
            </a:r>
            <a:r>
              <a:rPr lang="en-US" sz="1200" dirty="0" smtClean="0"/>
              <a:t>) </a:t>
            </a:r>
            <a:endParaRPr lang="en-US" sz="1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720616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200" dirty="0" smtClean="0"/>
              <a:t>Распределение предприятий по размеру в зависимости от  численности рабочей силы и размеру годовых продаж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7280"/>
            <a:ext cx="73152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t="1" b="20050"/>
          <a:stretch/>
        </p:blipFill>
        <p:spPr>
          <a:xfrm>
            <a:off x="8164286" y="5334000"/>
            <a:ext cx="1032191" cy="10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6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После достижения определенного возраста темп роста российских предприятий замедляется</a:t>
            </a:r>
            <a:endParaRPr lang="en-US" sz="2400" b="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6477000"/>
            <a:ext cx="792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Источник</a:t>
            </a:r>
            <a:r>
              <a:rPr lang="en-US" sz="1200" dirty="0"/>
              <a:t>: </a:t>
            </a:r>
            <a:r>
              <a:rPr lang="ru-RU" sz="1200" dirty="0"/>
              <a:t>проводимые Всемирным банком Обзоры предприятий </a:t>
            </a:r>
            <a:r>
              <a:rPr lang="en-US" sz="1200" dirty="0"/>
              <a:t>(</a:t>
            </a:r>
            <a:r>
              <a:rPr lang="ru-RU" sz="1200" dirty="0"/>
              <a:t>данные </a:t>
            </a:r>
            <a:r>
              <a:rPr lang="en-US" sz="1200" dirty="0">
                <a:hlinkClick r:id="rId2"/>
              </a:rPr>
              <a:t>www.enterprisesurveys.org</a:t>
            </a:r>
            <a:r>
              <a:rPr lang="en-US" sz="1200" dirty="0"/>
              <a:t> </a:t>
            </a:r>
            <a:r>
              <a:rPr lang="ru-RU" sz="1200" dirty="0"/>
              <a:t>за май </a:t>
            </a:r>
            <a:r>
              <a:rPr lang="en-US" sz="1200" dirty="0"/>
              <a:t>2012</a:t>
            </a:r>
            <a:r>
              <a:rPr lang="ru-RU" sz="1200" dirty="0"/>
              <a:t> г.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28393"/>
            <a:ext cx="7315199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1061" y="720616"/>
            <a:ext cx="731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400" dirty="0" smtClean="0"/>
              <a:t>Сопоставление размера </a:t>
            </a:r>
            <a:r>
              <a:rPr lang="en-US" sz="1400" dirty="0" smtClean="0"/>
              <a:t>(</a:t>
            </a:r>
            <a:r>
              <a:rPr lang="ru-RU" sz="1400" dirty="0" smtClean="0"/>
              <a:t>рабочая сила и объем годовых продаж</a:t>
            </a:r>
            <a:r>
              <a:rPr lang="en-US" sz="1400" dirty="0" smtClean="0"/>
              <a:t>) </a:t>
            </a:r>
            <a:r>
              <a:rPr lang="ru-RU" sz="1400" dirty="0" smtClean="0"/>
              <a:t>и возраста предприятий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t="1" b="20050"/>
          <a:stretch/>
        </p:blipFill>
        <p:spPr>
          <a:xfrm>
            <a:off x="8170196" y="5510819"/>
            <a:ext cx="1032191" cy="10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В России волатильность экономического роста проявляется сильнее </a:t>
            </a:r>
            <a:endParaRPr lang="en-US" sz="2400" b="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4400" y="720616"/>
            <a:ext cx="731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Ежегодные темпы роста производства в обрабатывающих отраслях </a:t>
            </a:r>
            <a:r>
              <a:rPr lang="en-US" sz="1400" dirty="0" smtClean="0"/>
              <a:t>(1993-2009</a:t>
            </a:r>
            <a:r>
              <a:rPr lang="ru-RU" sz="1400" dirty="0" smtClean="0"/>
              <a:t> гг.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3" name="Text Box 10"/>
          <p:cNvSpPr txBox="1"/>
          <p:nvPr/>
        </p:nvSpPr>
        <p:spPr>
          <a:xfrm>
            <a:off x="0" y="6327304"/>
            <a:ext cx="9144000" cy="530696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ea typeface="Times New Roman"/>
                <a:cs typeface="Times New Roman"/>
              </a:rPr>
              <a:t>Источник: расчеты автора на основе данных </a:t>
            </a:r>
            <a:r>
              <a:rPr lang="ru-RU" sz="1200" dirty="0" err="1">
                <a:ea typeface="Times New Roman"/>
                <a:cs typeface="Times New Roman"/>
              </a:rPr>
              <a:t>ЮНИДО</a:t>
            </a:r>
            <a:r>
              <a:rPr lang="ru-RU" sz="1200" dirty="0">
                <a:ea typeface="Times New Roman"/>
                <a:cs typeface="Times New Roman"/>
              </a:rPr>
              <a:t> </a:t>
            </a:r>
            <a:r>
              <a:rPr lang="ru-RU" sz="1200" dirty="0" smtClean="0">
                <a:ea typeface="Times New Roman"/>
                <a:cs typeface="Times New Roman"/>
              </a:rPr>
              <a:t>о </a:t>
            </a:r>
            <a:r>
              <a:rPr lang="ru-RU" sz="1200" dirty="0" smtClean="0">
                <a:effectLst/>
                <a:ea typeface="Times New Roman"/>
                <a:cs typeface="Times New Roman"/>
              </a:rPr>
              <a:t>промышленном производстве за </a:t>
            </a:r>
            <a:r>
              <a:rPr lang="en-US" sz="1200" dirty="0" smtClean="0">
                <a:effectLst/>
                <a:ea typeface="Times New Roman"/>
                <a:cs typeface="Times New Roman"/>
              </a:rPr>
              <a:t>2011</a:t>
            </a:r>
            <a:r>
              <a:rPr lang="ru-RU" sz="1200" dirty="0" smtClean="0">
                <a:effectLst/>
                <a:ea typeface="Times New Roman"/>
                <a:cs typeface="Times New Roman"/>
              </a:rPr>
              <a:t> г.</a:t>
            </a:r>
            <a:r>
              <a:rPr lang="en-US" sz="1200" dirty="0" smtClean="0">
                <a:effectLst/>
                <a:ea typeface="Times New Roman"/>
                <a:cs typeface="Times New Roman"/>
              </a:rPr>
              <a:t> (4-</a:t>
            </a:r>
            <a:r>
              <a:rPr lang="ru-RU" sz="1200" dirty="0" err="1" smtClean="0">
                <a:effectLst/>
                <a:ea typeface="Times New Roman"/>
                <a:cs typeface="Times New Roman"/>
              </a:rPr>
              <a:t>значный</a:t>
            </a:r>
            <a:r>
              <a:rPr lang="ru-RU" sz="1200" dirty="0" smtClean="0">
                <a:effectLst/>
                <a:ea typeface="Times New Roman"/>
                <a:cs typeface="Times New Roman"/>
              </a:rPr>
              <a:t> код классификации экономическо</a:t>
            </a:r>
            <a:r>
              <a:rPr lang="ru-RU" sz="1200" dirty="0" smtClean="0">
                <a:ea typeface="Times New Roman"/>
                <a:cs typeface="Times New Roman"/>
              </a:rPr>
              <a:t>й </a:t>
            </a:r>
            <a:r>
              <a:rPr lang="ru-RU" sz="1200" dirty="0" smtClean="0">
                <a:effectLst/>
                <a:ea typeface="Times New Roman"/>
                <a:cs typeface="Times New Roman"/>
              </a:rPr>
              <a:t>деятельности </a:t>
            </a:r>
            <a:r>
              <a:rPr lang="en-US" sz="1200" dirty="0" err="1" smtClean="0">
                <a:effectLst/>
                <a:ea typeface="Times New Roman"/>
                <a:cs typeface="Times New Roman"/>
              </a:rPr>
              <a:t>NACE</a:t>
            </a:r>
            <a:r>
              <a:rPr lang="en-US" sz="1200" dirty="0">
                <a:effectLst/>
                <a:ea typeface="Times New Roman"/>
                <a:cs typeface="Times New Roman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001000" y="5288195"/>
            <a:ext cx="1032191" cy="10234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5951"/>
            <a:ext cx="6705600" cy="491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2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/>
                </a:solidFill>
                <a:latin typeface="Cambria" pitchFamily="18" charset="0"/>
              </a:rPr>
              <a:t>Дополнительные эффекты: волатильность российской экономики коррелирует по времени, но не по отраслям </a:t>
            </a:r>
            <a:endParaRPr lang="en-US" sz="18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616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Волатильность по секторам 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12616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Волатильность по годам</a:t>
            </a:r>
            <a:endParaRPr lang="en-US" sz="16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7924800" y="5791101"/>
            <a:ext cx="1032191" cy="1023455"/>
          </a:xfrm>
          <a:prstGeom prst="rect">
            <a:avLst/>
          </a:prstGeom>
        </p:spPr>
      </p:pic>
      <p:graphicFrame>
        <p:nvGraphicFramePr>
          <p:cNvPr id="1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021312"/>
              </p:ext>
            </p:extLst>
          </p:nvPr>
        </p:nvGraphicFramePr>
        <p:xfrm>
          <a:off x="4800600" y="1752601"/>
          <a:ext cx="4038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976481"/>
              </p:ext>
            </p:extLst>
          </p:nvPr>
        </p:nvGraphicFramePr>
        <p:xfrm>
          <a:off x="609600" y="1752601"/>
          <a:ext cx="4038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834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61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В </a:t>
            </a:r>
            <a:r>
              <a:rPr lang="ru-RU" sz="2400" b="1" dirty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России спад в среднем носит </a:t>
            </a:r>
            <a:r>
              <a:rPr lang="ru-RU" sz="2400" b="1" dirty="0" smtClean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более глубокий характер</a:t>
            </a:r>
            <a:endParaRPr lang="en-US" sz="2400" b="1" dirty="0">
              <a:solidFill>
                <a:schemeClr val="accent2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52400" y="6136728"/>
            <a:ext cx="7620000" cy="404597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a typeface="Times New Roman"/>
                <a:cs typeface="Times New Roman"/>
              </a:rPr>
              <a:t>Источник: расчеты автора на основе данных </a:t>
            </a:r>
            <a:r>
              <a:rPr lang="ru-RU" sz="1200" dirty="0" err="1">
                <a:ea typeface="Times New Roman"/>
                <a:cs typeface="Times New Roman"/>
              </a:rPr>
              <a:t>ЮНИДО</a:t>
            </a:r>
            <a:r>
              <a:rPr lang="ru-RU" sz="1200" dirty="0">
                <a:ea typeface="Times New Roman"/>
                <a:cs typeface="Times New Roman"/>
              </a:rPr>
              <a:t> о промышленном производстве за </a:t>
            </a:r>
            <a:r>
              <a:rPr lang="en-US" sz="1200" dirty="0" smtClean="0">
                <a:ea typeface="Times New Roman"/>
                <a:cs typeface="Times New Roman"/>
              </a:rPr>
              <a:t>2011</a:t>
            </a:r>
            <a:r>
              <a:rPr lang="ru-RU" sz="1200" dirty="0" smtClean="0">
                <a:ea typeface="Times New Roman"/>
                <a:cs typeface="Times New Roman"/>
              </a:rPr>
              <a:t> г.</a:t>
            </a:r>
            <a:r>
              <a:rPr lang="en-US" sz="1200" dirty="0" smtClean="0">
                <a:ea typeface="Times New Roman"/>
                <a:cs typeface="Times New Roman"/>
              </a:rPr>
              <a:t> </a:t>
            </a:r>
            <a:r>
              <a:rPr lang="en-US" sz="1200" dirty="0">
                <a:ea typeface="Times New Roman"/>
                <a:cs typeface="Times New Roman"/>
              </a:rPr>
              <a:t>(4-</a:t>
            </a:r>
            <a:r>
              <a:rPr lang="ru-RU" sz="1200" dirty="0" err="1">
                <a:ea typeface="Times New Roman"/>
                <a:cs typeface="Times New Roman"/>
              </a:rPr>
              <a:t>значный</a:t>
            </a:r>
            <a:r>
              <a:rPr lang="ru-RU" sz="1200" dirty="0">
                <a:ea typeface="Times New Roman"/>
                <a:cs typeface="Times New Roman"/>
              </a:rPr>
              <a:t> код классификации экономической деятельности </a:t>
            </a:r>
            <a:r>
              <a:rPr lang="en-US" sz="1200" dirty="0" err="1" smtClean="0">
                <a:ea typeface="Times New Roman"/>
                <a:cs typeface="Times New Roman"/>
              </a:rPr>
              <a:t>NACE</a:t>
            </a:r>
            <a:r>
              <a:rPr lang="en-US" sz="1200" dirty="0" smtClean="0">
                <a:ea typeface="Times New Roman"/>
                <a:cs typeface="Times New Roman"/>
              </a:rPr>
              <a:t>)</a:t>
            </a:r>
            <a:endParaRPr lang="en-US" sz="1200" dirty="0">
              <a:ea typeface="Times New Roman"/>
              <a:cs typeface="Times New Roman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" y="666690"/>
            <a:ext cx="7315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1600" dirty="0" smtClean="0"/>
              <a:t>Частота спадов по глубине </a:t>
            </a:r>
            <a:r>
              <a:rPr lang="en-US" sz="1600" dirty="0" smtClean="0"/>
              <a:t>(1993-2009</a:t>
            </a:r>
            <a:r>
              <a:rPr lang="ru-RU" sz="1600" dirty="0" smtClean="0"/>
              <a:t> гг.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11809" y="5827298"/>
            <a:ext cx="1032191" cy="10234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4963"/>
            <a:ext cx="7010400" cy="512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616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Спады в России в среднем более продолжительные</a:t>
            </a:r>
            <a:endParaRPr lang="en-US" sz="2000" b="1" dirty="0">
              <a:solidFill>
                <a:schemeClr val="accent2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9525" y="6401448"/>
            <a:ext cx="9144000" cy="404597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a typeface="Times New Roman"/>
                <a:cs typeface="Times New Roman"/>
              </a:rPr>
              <a:t>Источник: расчеты автора на основе данных </a:t>
            </a:r>
            <a:r>
              <a:rPr lang="ru-RU" sz="1200" dirty="0" err="1">
                <a:ea typeface="Times New Roman"/>
                <a:cs typeface="Times New Roman"/>
              </a:rPr>
              <a:t>ЮНИДО</a:t>
            </a:r>
            <a:r>
              <a:rPr lang="ru-RU" sz="1200" dirty="0">
                <a:ea typeface="Times New Roman"/>
                <a:cs typeface="Times New Roman"/>
              </a:rPr>
              <a:t> о промышленном производстве за </a:t>
            </a:r>
            <a:r>
              <a:rPr lang="en-US" sz="1200" dirty="0" smtClean="0">
                <a:ea typeface="Times New Roman"/>
                <a:cs typeface="Times New Roman"/>
              </a:rPr>
              <a:t>2011</a:t>
            </a:r>
            <a:r>
              <a:rPr lang="ru-RU" sz="1200" dirty="0" smtClean="0">
                <a:ea typeface="Times New Roman"/>
                <a:cs typeface="Times New Roman"/>
              </a:rPr>
              <a:t> г.</a:t>
            </a:r>
            <a:r>
              <a:rPr lang="en-US" sz="1200" dirty="0" smtClean="0">
                <a:ea typeface="Times New Roman"/>
                <a:cs typeface="Times New Roman"/>
              </a:rPr>
              <a:t> </a:t>
            </a:r>
            <a:r>
              <a:rPr lang="en-US" sz="1200" dirty="0">
                <a:ea typeface="Times New Roman"/>
                <a:cs typeface="Times New Roman"/>
              </a:rPr>
              <a:t>(4-</a:t>
            </a:r>
            <a:r>
              <a:rPr lang="ru-RU" sz="1200" dirty="0" err="1">
                <a:ea typeface="Times New Roman"/>
                <a:cs typeface="Times New Roman"/>
              </a:rPr>
              <a:t>значный</a:t>
            </a:r>
            <a:r>
              <a:rPr lang="ru-RU" sz="1200" dirty="0">
                <a:ea typeface="Times New Roman"/>
                <a:cs typeface="Times New Roman"/>
              </a:rPr>
              <a:t> код классификации экономической деятельности </a:t>
            </a:r>
            <a:r>
              <a:rPr lang="en-US" sz="1200" dirty="0" err="1">
                <a:ea typeface="Times New Roman"/>
                <a:cs typeface="Times New Roman"/>
              </a:rPr>
              <a:t>NACE</a:t>
            </a:r>
            <a:r>
              <a:rPr lang="en-US" sz="1200" dirty="0" smtClean="0">
                <a:ea typeface="Times New Roman"/>
                <a:cs typeface="Times New Roman"/>
              </a:rPr>
              <a:t>)</a:t>
            </a:r>
            <a:endParaRPr lang="en-US" sz="1200" dirty="0">
              <a:ea typeface="Times New Roman"/>
              <a:cs typeface="Times New Roman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14400" y="66669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Условная вероятность продолжительности спада </a:t>
            </a:r>
            <a:r>
              <a:rPr lang="en-US" dirty="0" smtClean="0"/>
              <a:t>(1993-2009</a:t>
            </a:r>
            <a:r>
              <a:rPr lang="ru-RU" dirty="0" smtClean="0"/>
              <a:t> гг.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7924800" y="5415445"/>
            <a:ext cx="1032191" cy="102345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199"/>
            <a:ext cx="6836472" cy="498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14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Спады в России в среднем более продолжительные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7772400" y="5410200"/>
            <a:ext cx="1032191" cy="102345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917575"/>
            <a:ext cx="7278476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Способствуют ли спады вытеснению с рынка менее эффективных предприятий</a:t>
            </a:r>
            <a:r>
              <a:rPr lang="en-US" sz="2000" b="1" dirty="0" smtClean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?</a:t>
            </a:r>
            <a:endParaRPr lang="en-US" sz="2000" b="1" dirty="0">
              <a:solidFill>
                <a:schemeClr val="accent2"/>
              </a:solidFill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46717"/>
              </p:ext>
            </p:extLst>
          </p:nvPr>
        </p:nvGraphicFramePr>
        <p:xfrm>
          <a:off x="304800" y="7620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EED68-ABCD-4D1B-933B-BDE4AE36772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/>
          <a:srcRect t="1" b="20050"/>
          <a:stretch/>
        </p:blipFill>
        <p:spPr>
          <a:xfrm>
            <a:off x="7772400" y="5410200"/>
            <a:ext cx="1032191" cy="10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848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Cambria"/>
                <a:ea typeface="Times New Roman"/>
                <a:cs typeface="Times New Roman"/>
              </a:rPr>
              <a:t>Волатильность препятствует диверсификации, как и отсутствие конкуренции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5486400" cy="51816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200" dirty="0" smtClean="0"/>
              <a:t>В целом, экономике присущи жизнеспособность и динамизм. К сожалению, в недавнем прошлом </a:t>
            </a:r>
            <a:r>
              <a:rPr lang="ru-RU" sz="2200" dirty="0"/>
              <a:t>такая </a:t>
            </a:r>
            <a:r>
              <a:rPr lang="ru-RU" sz="2200" dirty="0" smtClean="0"/>
              <a:t>жизнеспособность была подорвана под влиянием продолжительных и глубоких спадов</a:t>
            </a:r>
            <a:r>
              <a:rPr lang="en-US" sz="2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200" dirty="0" smtClean="0"/>
              <a:t>Усиление конкуренции может оказать благоприятное воздействие на структуру и диверсификацию экономики</a:t>
            </a:r>
            <a:r>
              <a:rPr lang="en-US" dirty="0" smtClean="0"/>
              <a:t>.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smtClean="0"/>
              <a:t>Для помощи молодым производительным предприятиям программы поддержки малых и </a:t>
            </a:r>
            <a:r>
              <a:rPr lang="ru-RU" sz="2000" dirty="0"/>
              <a:t>средних </a:t>
            </a:r>
            <a:r>
              <a:rPr lang="ru-RU" sz="2000" dirty="0" smtClean="0"/>
              <a:t>предприятий </a:t>
            </a:r>
            <a:r>
              <a:rPr lang="ru-RU" sz="2000" dirty="0"/>
              <a:t>должны </a:t>
            </a:r>
            <a:r>
              <a:rPr lang="ru-RU" sz="2000" dirty="0" smtClean="0"/>
              <a:t>носить более адресный характер</a:t>
            </a:r>
            <a:r>
              <a:rPr lang="en-US" sz="2000" dirty="0" smtClean="0"/>
              <a:t>.</a:t>
            </a:r>
          </a:p>
          <a:p>
            <a:pPr lvl="0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11809" y="5834545"/>
            <a:ext cx="1032191" cy="1023455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886" y="1066799"/>
            <a:ext cx="3406259" cy="476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За более подробной информацией о деятельности Всемирного банка в Российской Федерации просьба обращаться на сайт</a:t>
            </a:r>
            <a:r>
              <a:rPr lang="en-US" sz="2000" dirty="0" smtClean="0"/>
              <a:t>: 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u="sng" dirty="0" smtClean="0">
                <a:hlinkClick r:id="rId2"/>
              </a:rPr>
              <a:t>www.worldbank.org/russia</a:t>
            </a:r>
            <a:r>
              <a:rPr lang="en-US" sz="2800" dirty="0" smtClean="0"/>
              <a:t>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ru-RU" sz="1800" dirty="0" smtClean="0"/>
              <a:t>«Доклады об экономической политике» размещены на сайте</a:t>
            </a:r>
            <a:r>
              <a:rPr lang="en-US" sz="1800" dirty="0" smtClean="0"/>
              <a:t>: 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u="sng" dirty="0" smtClean="0">
                <a:hlinkClick r:id="rId3"/>
              </a:rPr>
              <a:t>www.worldbank.org/eca/rer</a:t>
            </a:r>
            <a:r>
              <a:rPr lang="en-US" sz="2800" dirty="0" smtClean="0"/>
              <a:t>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ru-RU" sz="2000" dirty="0" smtClean="0"/>
              <a:t>Просьба адресовать вопросы и комментарии к настоящей публикации  </a:t>
            </a:r>
            <a:r>
              <a:rPr lang="en-US" sz="2800" u="sng" dirty="0" smtClean="0">
                <a:hlinkClick r:id="rId4"/>
              </a:rPr>
              <a:t>bhansl@worldbank.org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/>
          <a:srcRect t="1" b="20050"/>
          <a:stretch/>
        </p:blipFill>
        <p:spPr>
          <a:xfrm>
            <a:off x="7924800" y="5638800"/>
            <a:ext cx="1032191" cy="1023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234" name="AutoShape 2"/>
          <p:cNvSpPr>
            <a:spLocks noChangeArrowheads="1"/>
          </p:cNvSpPr>
          <p:nvPr/>
        </p:nvSpPr>
        <p:spPr bwMode="gray">
          <a:xfrm>
            <a:off x="582201" y="437597"/>
            <a:ext cx="8339137" cy="5908675"/>
          </a:xfrm>
          <a:prstGeom prst="homePlate">
            <a:avLst>
              <a:gd name="adj" fmla="val 0"/>
            </a:avLst>
          </a:prstGeom>
          <a:noFill/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03923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743200" y="596348"/>
            <a:ext cx="6019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7396" lvl="1" indent="-145775" defTabSz="913526">
              <a:buSzPct val="120000"/>
              <a:buFontTx/>
              <a:buChar char="•"/>
              <a:defRPr/>
            </a:pPr>
            <a:r>
              <a:rPr lang="ru-RU" sz="1400" dirty="0" smtClean="0"/>
              <a:t>Всемирный банк прогнозирует, что экономический </a:t>
            </a:r>
            <a:r>
              <a:rPr lang="ru-RU" sz="1400" dirty="0"/>
              <a:t>рост в </a:t>
            </a:r>
            <a:r>
              <a:rPr lang="en-US" sz="1400" dirty="0"/>
              <a:t>2013</a:t>
            </a:r>
            <a:r>
              <a:rPr lang="ru-RU" sz="1400" dirty="0"/>
              <a:t> г</a:t>
            </a:r>
            <a:r>
              <a:rPr lang="en-US" sz="1400" dirty="0"/>
              <a:t>. </a:t>
            </a:r>
            <a:r>
              <a:rPr lang="ru-RU" sz="1400" dirty="0" smtClean="0"/>
              <a:t>составит </a:t>
            </a:r>
            <a:r>
              <a:rPr lang="en-US" sz="1400" dirty="0" smtClean="0"/>
              <a:t>1</a:t>
            </a:r>
            <a:r>
              <a:rPr lang="ru-RU" sz="1400" dirty="0" smtClean="0"/>
              <a:t>,</a:t>
            </a:r>
            <a:r>
              <a:rPr lang="en-US" sz="1400" dirty="0" smtClean="0"/>
              <a:t>8</a:t>
            </a:r>
            <a:r>
              <a:rPr lang="ru-RU" sz="1400" dirty="0" smtClean="0"/>
              <a:t>%</a:t>
            </a:r>
            <a:endParaRPr lang="en-US" sz="1400" dirty="0" smtClean="0"/>
          </a:p>
          <a:p>
            <a:pPr marL="147396" lvl="1" indent="-145775" defTabSz="913526">
              <a:buSzPct val="120000"/>
              <a:buFontTx/>
              <a:buChar char="•"/>
              <a:defRPr/>
            </a:pPr>
            <a:r>
              <a:rPr lang="ru-RU" sz="1400" dirty="0" smtClean="0"/>
              <a:t>Внешний спрос</a:t>
            </a:r>
            <a:r>
              <a:rPr lang="en-US" sz="1400" dirty="0" smtClean="0"/>
              <a:t>: </a:t>
            </a:r>
            <a:r>
              <a:rPr lang="ru-RU" sz="1400" dirty="0" smtClean="0"/>
              <a:t> цены на нефть снизились и стабилизировались на уровне ниже </a:t>
            </a:r>
            <a:r>
              <a:rPr lang="en-US" sz="1400" dirty="0" smtClean="0"/>
              <a:t>US$100</a:t>
            </a:r>
            <a:r>
              <a:rPr lang="ru-RU" sz="1400" dirty="0" smtClean="0"/>
              <a:t> за баррель</a:t>
            </a:r>
            <a:r>
              <a:rPr lang="en-US" sz="1400" dirty="0" smtClean="0"/>
              <a:t>, </a:t>
            </a:r>
            <a:r>
              <a:rPr lang="ru-RU" sz="1400" dirty="0" smtClean="0"/>
              <a:t>темпы роста мировой торговли замедлились</a:t>
            </a:r>
            <a:endParaRPr lang="en-US" sz="1400" dirty="0" smtClean="0"/>
          </a:p>
          <a:p>
            <a:pPr marL="147396" lvl="1" indent="-145775" defTabSz="913526">
              <a:buSzPct val="120000"/>
              <a:buFontTx/>
              <a:buChar char="•"/>
              <a:defRPr/>
            </a:pPr>
            <a:r>
              <a:rPr lang="ru-RU" sz="1400" dirty="0" smtClean="0"/>
              <a:t>Внутренний спрос</a:t>
            </a:r>
            <a:r>
              <a:rPr lang="en-US" sz="1400" dirty="0" smtClean="0"/>
              <a:t>: </a:t>
            </a:r>
            <a:r>
              <a:rPr lang="ru-RU" sz="1400" dirty="0" smtClean="0"/>
              <a:t>инвестиционная активность резко снизилась, а рост потребления существенно замедлился </a:t>
            </a:r>
            <a:r>
              <a:rPr lang="en-US" sz="1400" dirty="0"/>
              <a:t>	</a:t>
            </a:r>
            <a:endParaRPr lang="en-GB" sz="1400" dirty="0"/>
          </a:p>
        </p:txBody>
      </p:sp>
      <p:sp>
        <p:nvSpPr>
          <p:cNvPr id="3039236" name="Rectangle 4"/>
          <p:cNvSpPr>
            <a:spLocks noChangeArrowheads="1"/>
          </p:cNvSpPr>
          <p:nvPr/>
        </p:nvSpPr>
        <p:spPr bwMode="gray">
          <a:xfrm>
            <a:off x="457200" y="555072"/>
            <a:ext cx="2057400" cy="1412876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3296" tIns="46648" rIns="93296" bIns="46648" anchor="ctr"/>
          <a:lstStyle/>
          <a:p>
            <a:pPr algn="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В 2013 г. экономика России существенно замедлилась ввиду снижения спроса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039237" name="Rectangle 5"/>
          <p:cNvSpPr>
            <a:spLocks noChangeArrowheads="1"/>
          </p:cNvSpPr>
          <p:nvPr/>
        </p:nvSpPr>
        <p:spPr bwMode="gray">
          <a:xfrm>
            <a:off x="457200" y="2196548"/>
            <a:ext cx="2068512" cy="1219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3296" tIns="46648" rIns="93296" bIns="46648" anchor="ctr"/>
          <a:lstStyle/>
          <a:p>
            <a:pPr algn="r">
              <a:defRPr/>
            </a:pPr>
            <a:r>
              <a:rPr lang="ru-RU" sz="1200" b="1" dirty="0">
                <a:solidFill>
                  <a:schemeClr val="bg1"/>
                </a:solidFill>
              </a:rPr>
              <a:t>Э</a:t>
            </a:r>
            <a:r>
              <a:rPr lang="ru-RU" sz="1200" b="1" dirty="0" smtClean="0">
                <a:solidFill>
                  <a:schemeClr val="bg1"/>
                </a:solidFill>
              </a:rPr>
              <a:t>кономического рост в России все больше будет зависеть от преодоления структурных ограничений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03923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743200" y="2120348"/>
            <a:ext cx="6096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7396" lvl="1" indent="-145775" defTabSz="913526">
              <a:buSzPct val="120000"/>
              <a:buFontTx/>
              <a:buChar char="•"/>
              <a:defRPr/>
            </a:pPr>
            <a:r>
              <a:rPr lang="ru-RU" sz="1400" dirty="0"/>
              <a:t>Всемирный банк </a:t>
            </a:r>
            <a:r>
              <a:rPr lang="ru-RU" sz="1400" dirty="0" smtClean="0"/>
              <a:t>прогнозирует, что </a:t>
            </a:r>
            <a:r>
              <a:rPr lang="ru-RU" sz="1400" dirty="0"/>
              <a:t>экономический рост в 2014 </a:t>
            </a:r>
            <a:r>
              <a:rPr lang="ru-RU" sz="1400" dirty="0" smtClean="0"/>
              <a:t>г. </a:t>
            </a:r>
            <a:r>
              <a:rPr lang="en-US" sz="1400" dirty="0" smtClean="0"/>
              <a:t> </a:t>
            </a:r>
            <a:r>
              <a:rPr lang="ru-RU" sz="1400" dirty="0" smtClean="0"/>
              <a:t>составит </a:t>
            </a:r>
            <a:r>
              <a:rPr lang="en-US" sz="1400" dirty="0" smtClean="0"/>
              <a:t>3</a:t>
            </a:r>
            <a:r>
              <a:rPr lang="ru-RU" sz="1400" dirty="0" smtClean="0"/>
              <a:t>,</a:t>
            </a:r>
            <a:r>
              <a:rPr lang="en-US" sz="1400" dirty="0" smtClean="0"/>
              <a:t>1</a:t>
            </a:r>
            <a:r>
              <a:rPr lang="ru-RU" sz="1400" dirty="0" smtClean="0"/>
              <a:t>%</a:t>
            </a:r>
            <a:endParaRPr lang="en-US" sz="1400" dirty="0" smtClean="0"/>
          </a:p>
          <a:p>
            <a:pPr marL="147396" lvl="1" indent="-145775" defTabSz="913526">
              <a:buSzPct val="120000"/>
              <a:buFontTx/>
              <a:buChar char="•"/>
              <a:defRPr/>
            </a:pPr>
            <a:r>
              <a:rPr lang="ru-RU" sz="1400" dirty="0" smtClean="0"/>
              <a:t>Экономика приближается к пределу своих возможностей</a:t>
            </a:r>
            <a:r>
              <a:rPr lang="en-US" sz="1400" dirty="0" smtClean="0"/>
              <a:t>,</a:t>
            </a:r>
            <a:r>
              <a:rPr lang="ru-RU" sz="1400" dirty="0" smtClean="0"/>
              <a:t> рост в </a:t>
            </a:r>
            <a:r>
              <a:rPr lang="ru-RU" sz="1400" dirty="0" err="1" smtClean="0"/>
              <a:t>неторгуемых</a:t>
            </a:r>
            <a:r>
              <a:rPr lang="ru-RU" sz="1400" dirty="0" smtClean="0"/>
              <a:t> отраслях уже не компенсирует ослабление темпов роста в торгуемых отраслях </a:t>
            </a:r>
            <a:endParaRPr lang="en-US" sz="1400" dirty="0" smtClean="0"/>
          </a:p>
          <a:p>
            <a:pPr marL="147396" lvl="1" indent="-145775" defTabSz="913526">
              <a:buSzPct val="120000"/>
              <a:buFontTx/>
              <a:buChar char="•"/>
              <a:defRPr/>
            </a:pPr>
            <a:r>
              <a:rPr lang="ru-RU" sz="1400" dirty="0" smtClean="0"/>
              <a:t>Структурные проблемы становятся основным фактором, ограничивающим экономический рост</a:t>
            </a:r>
            <a:endParaRPr lang="en-US" sz="1400" dirty="0" smtClean="0"/>
          </a:p>
        </p:txBody>
      </p:sp>
      <p:sp>
        <p:nvSpPr>
          <p:cNvPr id="3039239" name="Rectangle 7"/>
          <p:cNvSpPr>
            <a:spLocks noChangeArrowheads="1"/>
          </p:cNvSpPr>
          <p:nvPr/>
        </p:nvSpPr>
        <p:spPr bwMode="gray">
          <a:xfrm>
            <a:off x="457200" y="3668161"/>
            <a:ext cx="2089150" cy="119538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3296" tIns="46648" rIns="93296" bIns="46648" anchor="ctr"/>
          <a:lstStyle/>
          <a:p>
            <a:pPr algn="r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Волатильность темпов экономического роста России в прошлом оказала влияние на структуру и диверсификацию экономики</a:t>
            </a:r>
            <a:endParaRPr lang="en-GB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3924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819400" y="3720548"/>
            <a:ext cx="58007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7396" lvl="1" indent="-145775" defTabSz="913526">
              <a:buSzPct val="120000"/>
              <a:buFontTx/>
              <a:buChar char="•"/>
              <a:defRPr/>
            </a:pPr>
            <a:r>
              <a:rPr lang="ru-RU" sz="1400" dirty="0" smtClean="0"/>
              <a:t>Структура обрабатывающей промышленности в России имеет свои особенности,</a:t>
            </a:r>
            <a:r>
              <a:rPr lang="en-US" sz="1400" dirty="0" smtClean="0"/>
              <a:t> </a:t>
            </a:r>
            <a:r>
              <a:rPr lang="ru-RU" sz="1400" dirty="0" smtClean="0"/>
              <a:t>волатильность выпуска в обрабатывающей промышленности так же как и спады имеют свой особенный характер</a:t>
            </a:r>
            <a:endParaRPr lang="en-US" sz="1400" dirty="0" smtClean="0"/>
          </a:p>
          <a:p>
            <a:pPr marL="147396" lvl="1" indent="-145775" defTabSz="913526">
              <a:buSzPct val="120000"/>
              <a:buFontTx/>
              <a:buChar char="•"/>
              <a:defRPr/>
            </a:pPr>
            <a:r>
              <a:rPr lang="ru-RU" sz="1400" dirty="0" smtClean="0"/>
              <a:t>Порочный круг концентрации и волатильности</a:t>
            </a:r>
            <a:endParaRPr lang="en-US" sz="1400" dirty="0" smtClean="0"/>
          </a:p>
        </p:txBody>
      </p:sp>
      <p:sp>
        <p:nvSpPr>
          <p:cNvPr id="3039248" name="Oval 16"/>
          <p:cNvSpPr>
            <a:spLocks noChangeArrowheads="1"/>
          </p:cNvSpPr>
          <p:nvPr/>
        </p:nvSpPr>
        <p:spPr bwMode="gray">
          <a:xfrm>
            <a:off x="344488" y="367748"/>
            <a:ext cx="320675" cy="300038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>
              <a:defRPr/>
            </a:pPr>
            <a:r>
              <a:rPr lang="en-GB" sz="1500" b="1" dirty="0" smtClean="0">
                <a:latin typeface="+mn-lt"/>
              </a:rPr>
              <a:t>1</a:t>
            </a:r>
            <a:endParaRPr lang="en-GB" sz="1500" b="1" dirty="0">
              <a:latin typeface="+mn-lt"/>
            </a:endParaRPr>
          </a:p>
        </p:txBody>
      </p:sp>
      <p:sp>
        <p:nvSpPr>
          <p:cNvPr id="3039249" name="Oval 17"/>
          <p:cNvSpPr>
            <a:spLocks noChangeArrowheads="1"/>
          </p:cNvSpPr>
          <p:nvPr/>
        </p:nvSpPr>
        <p:spPr bwMode="gray">
          <a:xfrm>
            <a:off x="381000" y="2044148"/>
            <a:ext cx="320675" cy="300038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>
              <a:defRPr/>
            </a:pPr>
            <a:r>
              <a:rPr lang="en-GB" sz="1500" b="1" dirty="0">
                <a:latin typeface="+mn-lt"/>
              </a:rPr>
              <a:t>2</a:t>
            </a:r>
          </a:p>
        </p:txBody>
      </p:sp>
      <p:sp>
        <p:nvSpPr>
          <p:cNvPr id="3039250" name="Oval 18"/>
          <p:cNvSpPr>
            <a:spLocks noChangeArrowheads="1"/>
          </p:cNvSpPr>
          <p:nvPr/>
        </p:nvSpPr>
        <p:spPr bwMode="gray">
          <a:xfrm>
            <a:off x="344488" y="3491948"/>
            <a:ext cx="320675" cy="300038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>
              <a:defRPr/>
            </a:pPr>
            <a:r>
              <a:rPr lang="en-GB" sz="1500" b="1" dirty="0">
                <a:latin typeface="+mn-lt"/>
              </a:rPr>
              <a:t>3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gray">
          <a:xfrm>
            <a:off x="457200" y="5092148"/>
            <a:ext cx="2133600" cy="1143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3296" tIns="46648" rIns="93296" bIns="46648" anchor="ctr"/>
          <a:lstStyle/>
          <a:p>
            <a:pPr algn="r"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Усиление конкуренции окажет положительное влияние на структуру экономики и диверсификацию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878136" y="4787348"/>
            <a:ext cx="60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47396" lvl="1" indent="-145775" defTabSz="913526">
              <a:buSzPct val="120000"/>
              <a:buFontTx/>
              <a:buChar char="•"/>
              <a:defRPr/>
            </a:pPr>
            <a:r>
              <a:rPr lang="ru-RU" sz="1400" dirty="0" smtClean="0"/>
              <a:t>Влияют ли спады производства на вытеснение с рынка менее эффективных предприятий в России</a:t>
            </a:r>
            <a:r>
              <a:rPr lang="en-US" sz="1400" dirty="0" smtClean="0"/>
              <a:t>? </a:t>
            </a:r>
            <a:r>
              <a:rPr lang="ru-RU" sz="1400" dirty="0" smtClean="0"/>
              <a:t>Выживают старые, менее эффективные предприятия, отраслей с большей концентрацией и </a:t>
            </a:r>
            <a:r>
              <a:rPr lang="ru-RU" sz="1400" dirty="0"/>
              <a:t>непроизводительные предприятия</a:t>
            </a:r>
            <a:r>
              <a:rPr lang="en-US" sz="1400" dirty="0" smtClean="0"/>
              <a:t>.</a:t>
            </a:r>
          </a:p>
          <a:p>
            <a:pPr marL="147396" lvl="1" indent="-145775" defTabSz="913526">
              <a:buSzPct val="120000"/>
              <a:buFontTx/>
              <a:buChar char="•"/>
              <a:defRPr/>
            </a:pPr>
            <a:r>
              <a:rPr lang="ru-RU" sz="1400" dirty="0" smtClean="0"/>
              <a:t>Ключевые рекомендации</a:t>
            </a:r>
            <a:r>
              <a:rPr lang="en-US" sz="1400" dirty="0" smtClean="0"/>
              <a:t>: </a:t>
            </a:r>
            <a:r>
              <a:rPr lang="ru-RU" sz="1400" dirty="0" smtClean="0"/>
              <a:t>стимулировать конкуренцию для поддержки диверсификации и повышения адресности программ поддержки </a:t>
            </a:r>
            <a:r>
              <a:rPr lang="ru-RU" sz="1400" dirty="0" err="1" smtClean="0"/>
              <a:t>МСП</a:t>
            </a:r>
            <a:endParaRPr lang="en-US" sz="1400" dirty="0" smtClean="0"/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gray">
          <a:xfrm>
            <a:off x="365125" y="4969911"/>
            <a:ext cx="320675" cy="30003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pPr>
              <a:defRPr/>
            </a:pPr>
            <a:r>
              <a:rPr lang="en-GB" sz="1500" b="1" dirty="0">
                <a:latin typeface="+mn-lt"/>
              </a:rPr>
              <a:t>4</a:t>
            </a: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1295400" y="-28910"/>
            <a:ext cx="7086600" cy="58160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n-lt"/>
                <a:cs typeface="+mn-cs"/>
              </a:rPr>
              <a:t>Основные тезисы</a:t>
            </a:r>
            <a:endParaRPr lang="en-US" sz="2400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/>
          <a:srcRect t="1" b="20050"/>
          <a:stretch/>
        </p:blipFill>
        <p:spPr>
          <a:xfrm>
            <a:off x="8142487" y="5834545"/>
            <a:ext cx="1032191" cy="10234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3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3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3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3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3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3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3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3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3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3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3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9235" grpId="0"/>
      <p:bldP spid="3039236" grpId="0" animBg="1"/>
      <p:bldP spid="3039237" grpId="0" animBg="1"/>
      <p:bldP spid="3039238" grpId="0"/>
      <p:bldP spid="3039239" grpId="0" animBg="1"/>
      <p:bldP spid="3039240" grpId="0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Дополнительные слайды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9144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/>
                </a:solidFill>
              </a:rPr>
              <a:t>Приверженность инфляционному </a:t>
            </a:r>
            <a:r>
              <a:rPr lang="ru-RU" sz="1800" b="1" dirty="0" err="1" smtClean="0">
                <a:solidFill>
                  <a:schemeClr val="accent2"/>
                </a:solidFill>
              </a:rPr>
              <a:t>таргетированию</a:t>
            </a:r>
            <a:r>
              <a:rPr lang="ru-RU" sz="1800" b="1" dirty="0" smtClean="0">
                <a:solidFill>
                  <a:schemeClr val="accent2"/>
                </a:solidFill>
              </a:rPr>
              <a:t> 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4419600" cy="6397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200" dirty="0"/>
              <a:t>и</a:t>
            </a:r>
            <a:r>
              <a:rPr lang="ru-RU" sz="1200" dirty="0" smtClean="0"/>
              <a:t>нфляция </a:t>
            </a:r>
            <a:r>
              <a:rPr lang="ru-RU" sz="1200" dirty="0" err="1" smtClean="0"/>
              <a:t>ИПЦ</a:t>
            </a:r>
            <a:r>
              <a:rPr lang="ru-RU" sz="1200" dirty="0" smtClean="0"/>
              <a:t> по компонентам (% к соответствующему периоду предыдущего года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762000"/>
            <a:ext cx="4041775" cy="63976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Процентные ставки </a:t>
            </a:r>
            <a:r>
              <a:rPr lang="en-US" sz="1200" dirty="0" smtClean="0"/>
              <a:t>(</a:t>
            </a:r>
            <a:r>
              <a:rPr lang="ru-RU" sz="1200" dirty="0" smtClean="0"/>
              <a:t>%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11809" y="5834545"/>
            <a:ext cx="1032191" cy="10234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3999"/>
            <a:ext cx="4343400" cy="43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3999"/>
            <a:ext cx="4440011" cy="43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1000" y="6150527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Источник: Росстат, ЦБ РФ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Прогноз экономического роста на </a:t>
            </a:r>
            <a:r>
              <a:rPr lang="en-US" sz="2000" b="1" dirty="0" smtClean="0">
                <a:solidFill>
                  <a:schemeClr val="accent2"/>
                </a:solidFill>
              </a:rPr>
              <a:t>2013 </a:t>
            </a:r>
            <a:r>
              <a:rPr lang="ru-RU" sz="2000" b="1" dirty="0" smtClean="0">
                <a:solidFill>
                  <a:schemeClr val="accent2"/>
                </a:solidFill>
              </a:rPr>
              <a:t>год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14400" y="1371600"/>
            <a:ext cx="7467600" cy="63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400" b="1" dirty="0" smtClean="0"/>
              <a:t>Прогнозируемые источники экономического роста по кварталам </a:t>
            </a:r>
            <a:r>
              <a:rPr lang="en-US" sz="1400" b="1" dirty="0" smtClean="0"/>
              <a:t>2008-2013 </a:t>
            </a:r>
            <a:r>
              <a:rPr lang="ru-RU" sz="1400" b="1" dirty="0" smtClean="0"/>
              <a:t> гг. </a:t>
            </a:r>
            <a:r>
              <a:rPr lang="en-US" sz="1400" b="1" dirty="0" smtClean="0"/>
              <a:t>(% </a:t>
            </a:r>
            <a:r>
              <a:rPr lang="ru-RU" sz="1400" b="1" dirty="0" smtClean="0"/>
              <a:t>к соответствующему периоду предыдущего года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11809" y="5834545"/>
            <a:ext cx="1032191" cy="102345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70" y="2025175"/>
            <a:ext cx="6856413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6218855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Источник: Росстат, расчеты сотрудников ВБ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Cambria" pitchFamily="18" charset="0"/>
              </a:rPr>
              <a:t>Гана демонстрирует один пример: высокая волатильность</a:t>
            </a:r>
            <a:endParaRPr lang="en-US" sz="24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2400" cy="52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142519" y="3349150"/>
            <a:ext cx="1814333" cy="1031466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More </a:t>
            </a:r>
            <a:r>
              <a:rPr lang="en-US" dirty="0" smtClean="0"/>
              <a:t>episodes of </a:t>
            </a:r>
          </a:p>
          <a:p>
            <a:pPr algn="ctr"/>
            <a:r>
              <a:rPr lang="en-US" dirty="0" smtClean="0"/>
              <a:t>negative </a:t>
            </a:r>
            <a:r>
              <a:rPr lang="en-US" dirty="0"/>
              <a:t>growth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571519" y="3774078"/>
            <a:ext cx="1814333" cy="1203378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More </a:t>
            </a:r>
            <a:r>
              <a:rPr lang="en-US" dirty="0" smtClean="0"/>
              <a:t>episodes of </a:t>
            </a:r>
            <a:endParaRPr lang="en-US" dirty="0"/>
          </a:p>
          <a:p>
            <a:r>
              <a:rPr lang="en-US" dirty="0"/>
              <a:t>rapid growth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63246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l. </a:t>
            </a:r>
            <a:r>
              <a:rPr lang="en-US" sz="1400" dirty="0" err="1" smtClean="0"/>
              <a:t>Pritecett</a:t>
            </a:r>
            <a:r>
              <a:rPr lang="en-US" sz="1400" dirty="0" smtClean="0"/>
              <a:t> (1997” </a:t>
            </a:r>
            <a:r>
              <a:rPr lang="en-US" sz="1400" dirty="0"/>
              <a:t>“Divergence Big Time” The Journal of Economic Perspectives, Vol. 11, No. 3. (</a:t>
            </a:r>
            <a:r>
              <a:rPr lang="en-US" sz="1400" dirty="0" smtClean="0"/>
              <a:t>Summer), </a:t>
            </a:r>
            <a:r>
              <a:rPr lang="en-US" sz="1400" dirty="0"/>
              <a:t>pp. 3-17.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t="1" b="20050"/>
          <a:stretch/>
        </p:blipFill>
        <p:spPr>
          <a:xfrm>
            <a:off x="8001000" y="5334000"/>
            <a:ext cx="1032191" cy="10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792162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latin typeface="Cambria" pitchFamily="18" charset="0"/>
              </a:rPr>
              <a:t>Сингапур демонстрирует другой пример: низкая волатильность</a:t>
            </a:r>
            <a:endParaRPr lang="en-US" sz="24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63246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/>
              <a:t>Источник</a:t>
            </a:r>
            <a:r>
              <a:rPr lang="en-US" sz="1400" dirty="0" smtClean="0"/>
              <a:t>: l. </a:t>
            </a:r>
            <a:r>
              <a:rPr lang="en-US" sz="1400" dirty="0" err="1" smtClean="0"/>
              <a:t>Pritecett</a:t>
            </a:r>
            <a:r>
              <a:rPr lang="en-US" sz="1400" dirty="0" smtClean="0"/>
              <a:t> (1997” </a:t>
            </a:r>
            <a:r>
              <a:rPr lang="en-US" sz="1400" dirty="0"/>
              <a:t>“Divergence Big Time” The Journal of Economic Perspectives, Vol. 11, No. 3. (</a:t>
            </a:r>
            <a:r>
              <a:rPr lang="en-US" sz="1400" dirty="0" smtClean="0"/>
              <a:t>Summer), </a:t>
            </a:r>
            <a:r>
              <a:rPr lang="en-US" sz="1400" dirty="0"/>
              <a:t>pp. 3-17.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772400" cy="521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657600" y="2362200"/>
            <a:ext cx="2500133" cy="1387559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Nearly always episodes </a:t>
            </a:r>
          </a:p>
          <a:p>
            <a:pPr algn="ctr"/>
            <a:r>
              <a:rPr lang="en-US" dirty="0" smtClean="0"/>
              <a:t>of </a:t>
            </a:r>
            <a:endParaRPr lang="en-US" dirty="0"/>
          </a:p>
          <a:p>
            <a:pPr algn="ctr"/>
            <a:r>
              <a:rPr lang="en-US" dirty="0"/>
              <a:t>rapid </a:t>
            </a:r>
            <a:r>
              <a:rPr lang="en-US" dirty="0" smtClean="0"/>
              <a:t>growth.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t="1" b="20050"/>
          <a:stretch/>
        </p:blipFill>
        <p:spPr>
          <a:xfrm>
            <a:off x="7848600" y="5334000"/>
            <a:ext cx="1032191" cy="102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Замедление темпов роста российской экономики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02817" y="5774117"/>
            <a:ext cx="1032191" cy="1023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391400" cy="51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343" y="6456148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Источник: ОЭСР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 → (1) </a:t>
            </a:r>
            <a:r>
              <a:rPr lang="ru-RU" sz="2400" b="1" dirty="0">
                <a:solidFill>
                  <a:schemeClr val="accent2"/>
                </a:solidFill>
              </a:rPr>
              <a:t>С</a:t>
            </a:r>
            <a:r>
              <a:rPr lang="ru-RU" sz="2400" b="1" dirty="0" smtClean="0">
                <a:solidFill>
                  <a:schemeClr val="accent2"/>
                </a:solidFill>
              </a:rPr>
              <a:t>лабый внешний спрос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11809" y="5763490"/>
            <a:ext cx="1032191" cy="1023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897"/>
            <a:ext cx="4572000" cy="401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57" y="1550898"/>
            <a:ext cx="4546743" cy="401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704" y="5791199"/>
            <a:ext cx="8804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Datastream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World Bank Prospects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→ (2) </a:t>
            </a:r>
            <a:r>
              <a:rPr lang="ru-RU" sz="2400" b="1" dirty="0">
                <a:solidFill>
                  <a:schemeClr val="accent2"/>
                </a:solidFill>
              </a:rPr>
              <a:t>З</a:t>
            </a:r>
            <a:r>
              <a:rPr lang="ru-RU" sz="2400" b="1" dirty="0" smtClean="0">
                <a:solidFill>
                  <a:schemeClr val="accent2"/>
                </a:solidFill>
              </a:rPr>
              <a:t>амедление роста внутреннего спроса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11809" y="5834545"/>
            <a:ext cx="1032191" cy="1023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4" y="838200"/>
            <a:ext cx="8531985" cy="484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64770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Росстат, расчеты сотрудников ВБ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Влияние на бюджет</a:t>
            </a:r>
            <a:r>
              <a:rPr lang="en-US" sz="2400" b="1" dirty="0" smtClean="0">
                <a:solidFill>
                  <a:schemeClr val="accent2"/>
                </a:solidFill>
              </a:rPr>
              <a:t>: </a:t>
            </a:r>
            <a:r>
              <a:rPr lang="ru-RU" sz="2400" b="1" dirty="0" smtClean="0">
                <a:solidFill>
                  <a:schemeClr val="accent2"/>
                </a:solidFill>
              </a:rPr>
              <a:t>давление в сторону консолидации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111809" y="5834545"/>
            <a:ext cx="1032191" cy="1023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814555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Министерство финансов, Экономическая Экспертная группа, расчеты сотрудников ВБ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8693"/>
            <a:ext cx="7620001" cy="49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6764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% </a:t>
            </a:r>
            <a:r>
              <a:rPr lang="ru-RU" sz="1600" dirty="0" smtClean="0"/>
              <a:t>ВВП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67049" y="2133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0346" y="6105716"/>
            <a:ext cx="4805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 данные за январь - июль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accent2"/>
                </a:solidFill>
              </a:rPr>
              <a:t>Б</a:t>
            </a:r>
            <a:r>
              <a:rPr lang="ru-RU" sz="2400" b="1" dirty="0" smtClean="0">
                <a:solidFill>
                  <a:schemeClr val="accent2"/>
                </a:solidFill>
              </a:rPr>
              <a:t>юджетные резервы ниже докризисного уровня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990600" y="914400"/>
            <a:ext cx="7010400" cy="6397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Средства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Резервного фонда и Фонда национального </a:t>
            </a:r>
            <a:r>
              <a:rPr lang="ru-RU" sz="2000" b="1" dirty="0" smtClean="0"/>
              <a:t>б</a:t>
            </a:r>
            <a:r>
              <a:rPr kumimoji="0" lang="ru-RU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лагосостояния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2008-2030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гг.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ВВП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8011886" y="5764492"/>
            <a:ext cx="1032191" cy="1023455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2780"/>
            <a:ext cx="7228456" cy="433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96844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Министерство финансов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262096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2"/>
                </a:solidFill>
              </a:rPr>
              <a:t>Умеренно положительный прогноз экономического роста</a:t>
            </a:r>
            <a:r>
              <a:rPr lang="en-US" sz="2200" b="1" dirty="0" smtClean="0">
                <a:solidFill>
                  <a:schemeClr val="accent2"/>
                </a:solidFill>
              </a:rPr>
              <a:t/>
            </a:r>
            <a:br>
              <a:rPr lang="en-US" sz="2200" b="1" dirty="0" smtClean="0">
                <a:solidFill>
                  <a:schemeClr val="accent2"/>
                </a:solidFill>
              </a:rPr>
            </a:br>
            <a:r>
              <a:rPr lang="en-US" sz="2200" b="1" dirty="0" smtClean="0">
                <a:solidFill>
                  <a:schemeClr val="accent2"/>
                </a:solidFill>
              </a:rPr>
              <a:t/>
            </a:r>
            <a:br>
              <a:rPr lang="en-US" sz="2200" b="1" dirty="0" smtClean="0">
                <a:solidFill>
                  <a:schemeClr val="accent2"/>
                </a:solidFill>
              </a:rPr>
            </a:br>
            <a:r>
              <a:rPr lang="ru-RU" sz="2200" b="1" dirty="0" smtClean="0">
                <a:solidFill>
                  <a:schemeClr val="accent2"/>
                </a:solidFill>
              </a:rPr>
              <a:t>Каковы источники экономического роста и рисков в будущем</a:t>
            </a:r>
            <a:r>
              <a:rPr lang="en-US" sz="2200" b="1" dirty="0" smtClean="0">
                <a:solidFill>
                  <a:schemeClr val="accent2"/>
                </a:solidFill>
              </a:rPr>
              <a:t>?</a:t>
            </a:r>
            <a:br>
              <a:rPr lang="en-US" sz="2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t="1" b="20050"/>
          <a:stretch/>
        </p:blipFill>
        <p:spPr>
          <a:xfrm>
            <a:off x="7924800" y="5486400"/>
            <a:ext cx="1032191" cy="10234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44" y="2325586"/>
            <a:ext cx="8686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683" y="45690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расчеты сотрудников группы прогнозов ВБ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6Z9XvOKS020GVNm3b.D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6Z9XvOKS020GVNm3b.D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6Z9XvOKS020GVNm3b.D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6Z9XvOKS020GVNm3b.DM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1228</Words>
  <Application>Microsoft Office PowerPoint</Application>
  <PresentationFormat>On-screen Show (4:3)</PresentationFormat>
  <Paragraphs>140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Структурные проблемы становятся основным фактором, ограничивающим экономический рост</vt:lpstr>
      <vt:lpstr>Доклад об экономике России No. 30</vt:lpstr>
      <vt:lpstr>PowerPoint Presentation</vt:lpstr>
      <vt:lpstr>Замедление темпов роста российской экономики</vt:lpstr>
      <vt:lpstr> → (1) Слабый внешний спрос</vt:lpstr>
      <vt:lpstr>→ (2) Замедление роста внутреннего спроса</vt:lpstr>
      <vt:lpstr>Влияние на бюджет: давление в сторону консолидации</vt:lpstr>
      <vt:lpstr> Бюджетные резервы ниже докризисного уровня</vt:lpstr>
      <vt:lpstr>Умеренно положительный прогноз экономического роста  Каковы источники экономического роста и рисков в будущем?  </vt:lpstr>
      <vt:lpstr>Риски: ужесточение финансовых условий</vt:lpstr>
      <vt:lpstr>Рост валютного риска</vt:lpstr>
      <vt:lpstr>Кредитный риск и рост риска ограничения доступа к рынкам</vt:lpstr>
      <vt:lpstr>Источники экономического роста: рост близкий к потенциалу? </vt:lpstr>
      <vt:lpstr>Отраслевая структура роста</vt:lpstr>
      <vt:lpstr>Будущая модель экономического роста России? </vt:lpstr>
      <vt:lpstr>Тематический раздел Волатильность в России мешает выживанию предприятий и диверсификации в обрабатывающей промышленности </vt:lpstr>
      <vt:lpstr>Волатильность экономического роста и его воздействие </vt:lpstr>
      <vt:lpstr>В структуре российского экспорта преобладают нефть и газ</vt:lpstr>
      <vt:lpstr>Производство в России сосредоточено в нескольких обрабатывающих отраслях и на нескольких предприятиях</vt:lpstr>
      <vt:lpstr>В российской экономике доминируют крупные предприятия</vt:lpstr>
      <vt:lpstr>После достижения определенного возраста темп роста российских предприятий замедляется</vt:lpstr>
      <vt:lpstr>В России волатильность экономического роста проявляется сильнее </vt:lpstr>
      <vt:lpstr>Дополнительные эффекты: волатильность российской экономики коррелирует по времени, но не по отраслям </vt:lpstr>
      <vt:lpstr>В России спад в среднем носит более глубокий характер</vt:lpstr>
      <vt:lpstr>Спады в России в среднем более продолжительные</vt:lpstr>
      <vt:lpstr>Спады в России в среднем более продолжительные</vt:lpstr>
      <vt:lpstr>Способствуют ли спады вытеснению с рынка менее эффективных предприятий?</vt:lpstr>
      <vt:lpstr>Волатильность препятствует диверсификации, как и отсутствие конкуренции</vt:lpstr>
      <vt:lpstr>Спасибо!</vt:lpstr>
      <vt:lpstr>Дополнительные слайды</vt:lpstr>
      <vt:lpstr>Приверженность инфляционному таргетированию </vt:lpstr>
      <vt:lpstr>Прогноз экономического роста на 2013 год</vt:lpstr>
      <vt:lpstr>Гана демонстрирует один пример: высокая волатильность</vt:lpstr>
      <vt:lpstr>Сингапур демонстрирует другой пример: низкая волатильность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Economic Report  Edition 30</dc:title>
  <dc:creator>wb273894</dc:creator>
  <cp:lastModifiedBy>Olga Emelyanova</cp:lastModifiedBy>
  <cp:revision>183</cp:revision>
  <cp:lastPrinted>2013-10-04T12:06:12Z</cp:lastPrinted>
  <dcterms:created xsi:type="dcterms:W3CDTF">2013-09-22T16:12:25Z</dcterms:created>
  <dcterms:modified xsi:type="dcterms:W3CDTF">2013-10-07T13:13:42Z</dcterms:modified>
</cp:coreProperties>
</file>